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9" r:id="rId3"/>
    <p:sldId id="306" r:id="rId4"/>
    <p:sldId id="275" r:id="rId5"/>
    <p:sldId id="317" r:id="rId6"/>
    <p:sldId id="320" r:id="rId7"/>
    <p:sldId id="321" r:id="rId8"/>
    <p:sldId id="307" r:id="rId9"/>
    <p:sldId id="308" r:id="rId10"/>
    <p:sldId id="318" r:id="rId11"/>
    <p:sldId id="282" r:id="rId12"/>
    <p:sldId id="310" r:id="rId13"/>
    <p:sldId id="311" r:id="rId14"/>
    <p:sldId id="276" r:id="rId15"/>
    <p:sldId id="277" r:id="rId16"/>
    <p:sldId id="287" r:id="rId17"/>
    <p:sldId id="300" r:id="rId18"/>
    <p:sldId id="301" r:id="rId19"/>
    <p:sldId id="319" r:id="rId20"/>
    <p:sldId id="278" r:id="rId21"/>
    <p:sldId id="257" r:id="rId22"/>
    <p:sldId id="289" r:id="rId23"/>
    <p:sldId id="279" r:id="rId24"/>
    <p:sldId id="284" r:id="rId25"/>
    <p:sldId id="285" r:id="rId26"/>
    <p:sldId id="283" r:id="rId27"/>
    <p:sldId id="322" r:id="rId28"/>
    <p:sldId id="294" r:id="rId29"/>
    <p:sldId id="323" r:id="rId30"/>
    <p:sldId id="324" r:id="rId31"/>
    <p:sldId id="325" r:id="rId32"/>
    <p:sldId id="292" r:id="rId33"/>
    <p:sldId id="293" r:id="rId34"/>
    <p:sldId id="314" r:id="rId35"/>
    <p:sldId id="315" r:id="rId36"/>
    <p:sldId id="326" r:id="rId37"/>
    <p:sldId id="295" r:id="rId38"/>
    <p:sldId id="327" r:id="rId39"/>
    <p:sldId id="328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523573200992578"/>
          <c:y val="7.10900473933649E-2"/>
          <c:w val="0.77687429696288091"/>
          <c:h val="0.60426540284360264"/>
        </c:manualLayout>
      </c:layout>
      <c:area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Leaves</c:v>
                </c:pt>
              </c:strCache>
            </c:strRef>
          </c:tx>
          <c:spPr>
            <a:solidFill>
              <a:schemeClr val="accent1"/>
            </a:solidFill>
            <a:ln w="6973">
              <a:solidFill>
                <a:schemeClr val="tx1"/>
              </a:solidFill>
              <a:prstDash val="solid"/>
            </a:ln>
          </c:spPr>
          <c:cat>
            <c:strRef>
              <c:f>Sheet1!$B$1:$K$1</c:f>
              <c:strCache>
                <c:ptCount val="10"/>
                <c:pt idx="0">
                  <c:v>VE (0)</c:v>
                </c:pt>
                <c:pt idx="1">
                  <c:v>V6 (18)</c:v>
                </c:pt>
                <c:pt idx="2">
                  <c:v>V12 (32)</c:v>
                </c:pt>
                <c:pt idx="3">
                  <c:v>V18 (47)</c:v>
                </c:pt>
                <c:pt idx="4">
                  <c:v>R1 (60)</c:v>
                </c:pt>
                <c:pt idx="5">
                  <c:v>R2 (75)</c:v>
                </c:pt>
                <c:pt idx="6">
                  <c:v>R3 (87)</c:v>
                </c:pt>
                <c:pt idx="7">
                  <c:v>R4 (98)</c:v>
                </c:pt>
                <c:pt idx="8">
                  <c:v>R5 (110)</c:v>
                </c:pt>
                <c:pt idx="9">
                  <c:v>R6 (120)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7</c:v>
                </c:pt>
                <c:pt idx="2">
                  <c:v>18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21</c:v>
                </c:pt>
                <c:pt idx="8">
                  <c:v>18</c:v>
                </c:pt>
                <c:pt idx="9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Stalk</c:v>
                </c:pt>
              </c:strCache>
            </c:strRef>
          </c:tx>
          <c:spPr>
            <a:solidFill>
              <a:srgbClr val="00FF00"/>
            </a:solidFill>
            <a:ln w="6973">
              <a:solidFill>
                <a:schemeClr val="tx1"/>
              </a:solidFill>
              <a:prstDash val="solid"/>
            </a:ln>
          </c:spPr>
          <c:cat>
            <c:strRef>
              <c:f>Sheet1!$B$1:$K$1</c:f>
              <c:strCache>
                <c:ptCount val="10"/>
                <c:pt idx="0">
                  <c:v>VE (0)</c:v>
                </c:pt>
                <c:pt idx="1">
                  <c:v>V6 (18)</c:v>
                </c:pt>
                <c:pt idx="2">
                  <c:v>V12 (32)</c:v>
                </c:pt>
                <c:pt idx="3">
                  <c:v>V18 (47)</c:v>
                </c:pt>
                <c:pt idx="4">
                  <c:v>R1 (60)</c:v>
                </c:pt>
                <c:pt idx="5">
                  <c:v>R2 (75)</c:v>
                </c:pt>
                <c:pt idx="6">
                  <c:v>R3 (87)</c:v>
                </c:pt>
                <c:pt idx="7">
                  <c:v>R4 (98)</c:v>
                </c:pt>
                <c:pt idx="8">
                  <c:v>R5 (110)</c:v>
                </c:pt>
                <c:pt idx="9">
                  <c:v>R6 (120)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19</c:v>
                </c:pt>
                <c:pt idx="4">
                  <c:v>21</c:v>
                </c:pt>
                <c:pt idx="5">
                  <c:v>23</c:v>
                </c:pt>
                <c:pt idx="6">
                  <c:v>21</c:v>
                </c:pt>
                <c:pt idx="7">
                  <c:v>21</c:v>
                </c:pt>
                <c:pt idx="8">
                  <c:v>10</c:v>
                </c:pt>
                <c:pt idx="9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Cob</c:v>
                </c:pt>
              </c:strCache>
            </c:strRef>
          </c:tx>
          <c:spPr>
            <a:solidFill>
              <a:schemeClr val="hlink"/>
            </a:solidFill>
            <a:ln w="6973">
              <a:solidFill>
                <a:schemeClr val="tx1"/>
              </a:solidFill>
              <a:prstDash val="solid"/>
            </a:ln>
          </c:spPr>
          <c:cat>
            <c:strRef>
              <c:f>Sheet1!$B$1:$K$1</c:f>
              <c:strCache>
                <c:ptCount val="10"/>
                <c:pt idx="0">
                  <c:v>VE (0)</c:v>
                </c:pt>
                <c:pt idx="1">
                  <c:v>V6 (18)</c:v>
                </c:pt>
                <c:pt idx="2">
                  <c:v>V12 (32)</c:v>
                </c:pt>
                <c:pt idx="3">
                  <c:v>V18 (47)</c:v>
                </c:pt>
                <c:pt idx="4">
                  <c:v>R1 (60)</c:v>
                </c:pt>
                <c:pt idx="5">
                  <c:v>R2 (75)</c:v>
                </c:pt>
                <c:pt idx="6">
                  <c:v>R3 (87)</c:v>
                </c:pt>
                <c:pt idx="7">
                  <c:v>R4 (98)</c:v>
                </c:pt>
                <c:pt idx="8">
                  <c:v>R5 (110)</c:v>
                </c:pt>
                <c:pt idx="9">
                  <c:v>R6 (120)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15</c:v>
                </c:pt>
                <c:pt idx="5">
                  <c:v>13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Grain</c:v>
                </c:pt>
              </c:strCache>
            </c:strRef>
          </c:tx>
          <c:spPr>
            <a:solidFill>
              <a:srgbClr val="FFFF00"/>
            </a:solidFill>
            <a:ln w="6973">
              <a:solidFill>
                <a:schemeClr val="tx1"/>
              </a:solidFill>
              <a:prstDash val="solid"/>
            </a:ln>
          </c:spPr>
          <c:cat>
            <c:strRef>
              <c:f>Sheet1!$B$1:$K$1</c:f>
              <c:strCache>
                <c:ptCount val="10"/>
                <c:pt idx="0">
                  <c:v>VE (0)</c:v>
                </c:pt>
                <c:pt idx="1">
                  <c:v>V6 (18)</c:v>
                </c:pt>
                <c:pt idx="2">
                  <c:v>V12 (32)</c:v>
                </c:pt>
                <c:pt idx="3">
                  <c:v>V18 (47)</c:v>
                </c:pt>
                <c:pt idx="4">
                  <c:v>R1 (60)</c:v>
                </c:pt>
                <c:pt idx="5">
                  <c:v>R2 (75)</c:v>
                </c:pt>
                <c:pt idx="6">
                  <c:v>R3 (87)</c:v>
                </c:pt>
                <c:pt idx="7">
                  <c:v>R4 (98)</c:v>
                </c:pt>
                <c:pt idx="8">
                  <c:v>R5 (110)</c:v>
                </c:pt>
                <c:pt idx="9">
                  <c:v>R6 (120)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28</c:v>
                </c:pt>
                <c:pt idx="7">
                  <c:v>41</c:v>
                </c:pt>
                <c:pt idx="8">
                  <c:v>64</c:v>
                </c:pt>
                <c:pt idx="9">
                  <c:v>77</c:v>
                </c:pt>
              </c:numCache>
            </c:numRef>
          </c:val>
        </c:ser>
        <c:axId val="79473664"/>
        <c:axId val="79479936"/>
      </c:areaChart>
      <c:catAx>
        <c:axId val="79473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8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Growth Stage (Days After Emergence)</a:t>
                </a:r>
              </a:p>
            </c:rich>
          </c:tx>
          <c:layout>
            <c:manualLayout>
              <c:xMode val="edge"/>
              <c:yMode val="edge"/>
              <c:x val="0.22580645161290344"/>
              <c:y val="0.87914691943127965"/>
            </c:manualLayout>
          </c:layout>
          <c:spPr>
            <a:noFill/>
            <a:ln w="13945">
              <a:noFill/>
            </a:ln>
          </c:spPr>
        </c:title>
        <c:numFmt formatCode="General" sourceLinked="1"/>
        <c:tickLblPos val="nextTo"/>
        <c:spPr>
          <a:ln w="17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9479936"/>
        <c:crosses val="autoZero"/>
        <c:auto val="1"/>
        <c:lblAlgn val="ctr"/>
        <c:lblOffset val="100"/>
        <c:tickLblSkip val="1"/>
        <c:tickMarkSkip val="1"/>
      </c:catAx>
      <c:valAx>
        <c:axId val="79479936"/>
        <c:scaling>
          <c:orientation val="minMax"/>
          <c:max val="100"/>
        </c:scaling>
        <c:axPos val="l"/>
        <c:majorGridlines>
          <c:spPr>
            <a:ln w="174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8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 of Total Uptake</a:t>
                </a:r>
              </a:p>
            </c:rich>
          </c:tx>
          <c:layout>
            <c:manualLayout>
              <c:xMode val="edge"/>
              <c:yMode val="edge"/>
              <c:x val="1.364764267990074E-2"/>
              <c:y val="7.582938388625593E-2"/>
            </c:manualLayout>
          </c:layout>
          <c:spPr>
            <a:noFill/>
            <a:ln w="13945">
              <a:noFill/>
            </a:ln>
          </c:spPr>
        </c:title>
        <c:numFmt formatCode="General" sourceLinked="1"/>
        <c:tickLblPos val="nextTo"/>
        <c:spPr>
          <a:ln w="17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9473664"/>
        <c:crosses val="autoZero"/>
        <c:crossBetween val="midCat"/>
      </c:valAx>
      <c:spPr>
        <a:noFill/>
        <a:ln w="13945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1"/>
          <c:order val="1"/>
          <c:tx>
            <c:strRef>
              <c:f>Sheet1!$B$1</c:f>
            </c:strRef>
          </c:tx>
          <c:spPr>
            <a:ln w="28575">
              <a:noFill/>
            </a:ln>
          </c:spPr>
          <c:xVal>
            <c:numRef>
              <c:f>Sheet1!$A$2:$A$4</c:f>
            </c:numRef>
          </c:xVal>
          <c:yVal>
            <c:numRef>
              <c:f>Sheet1!$B$2:$B$4</c:f>
            </c:numRef>
          </c:y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0.70000000000000062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</c:ser>
        <c:axId val="93652096"/>
        <c:axId val="93673344"/>
      </c:scatterChart>
      <c:valAx>
        <c:axId val="93652096"/>
        <c:scaling>
          <c:orientation val="minMax"/>
          <c:max val="70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673344"/>
        <c:crossesAt val="-100"/>
        <c:crossBetween val="midCat"/>
        <c:majorUnit val="10"/>
      </c:valAx>
      <c:valAx>
        <c:axId val="93673344"/>
        <c:scaling>
          <c:orientation val="minMax"/>
          <c:max val="125"/>
          <c:min val="-100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652096"/>
        <c:crosses val="autoZero"/>
        <c:crossBetween val="midCat"/>
        <c:majorUnit val="25"/>
      </c:valAx>
      <c:spPr>
        <a:solidFill>
          <a:prstClr val="white"/>
        </a:solidFill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841269841269868"/>
          <c:y val="8.8729016786570872E-2"/>
          <c:w val="0.75396825396825395"/>
          <c:h val="0.57793764988009588"/>
        </c:manualLayout>
      </c:layout>
      <c:scatterChart>
        <c:scatterStyle val="lineMarker"/>
        <c:ser>
          <c:idx val="0"/>
          <c:order val="0"/>
          <c:tx>
            <c:strRef>
              <c:f>Sheet1!$A$2</c:f>
              <c:strCache>
                <c:ptCount val="1"/>
                <c:pt idx="0">
                  <c:v>12:00 PM</c:v>
                </c:pt>
              </c:strCache>
            </c:strRef>
          </c:tx>
          <c:spPr>
            <a:ln w="54829">
              <a:solidFill>
                <a:srgbClr val="FF0000"/>
              </a:solidFill>
              <a:prstDash val="solid"/>
            </a:ln>
          </c:spPr>
          <c:marker>
            <c:symbol val="diamond"/>
            <c:size val="1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Sheet1!$B$1:$S$1</c:f>
              <c:numCache>
                <c:formatCode>General</c:formatCode>
                <c:ptCount val="18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  <c:pt idx="6">
                  <c:v>14</c:v>
                </c:pt>
                <c:pt idx="7">
                  <c:v>6</c:v>
                </c:pt>
                <c:pt idx="8">
                  <c:v>8</c:v>
                </c:pt>
                <c:pt idx="9">
                  <c:v>9</c:v>
                </c:pt>
                <c:pt idx="10">
                  <c:v>7</c:v>
                </c:pt>
                <c:pt idx="11">
                  <c:v>8</c:v>
                </c:pt>
                <c:pt idx="12">
                  <c:v>35</c:v>
                </c:pt>
                <c:pt idx="13">
                  <c:v>6</c:v>
                </c:pt>
                <c:pt idx="14">
                  <c:v>9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</c:numCache>
            </c:numRef>
          </c:xVal>
          <c:yVal>
            <c:numRef>
              <c:f>Sheet1!$B$2:$S$2</c:f>
              <c:numCache>
                <c:formatCode>General</c:formatCode>
                <c:ptCount val="18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30</c:v>
                </c:pt>
                <c:pt idx="5">
                  <c:v>42</c:v>
                </c:pt>
              </c:numCache>
            </c:numRef>
          </c:y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40 P</c:v>
                </c:pt>
              </c:strCache>
            </c:strRef>
          </c:tx>
          <c:spPr>
            <a:ln w="54829">
              <a:solidFill>
                <a:srgbClr val="339966"/>
              </a:solidFill>
              <a:prstDash val="solid"/>
            </a:ln>
          </c:spPr>
          <c:marker>
            <c:symbol val="star"/>
            <c:size val="14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Sheet1!$B$1:$S$1</c:f>
              <c:numCache>
                <c:formatCode>General</c:formatCode>
                <c:ptCount val="18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  <c:pt idx="6">
                  <c:v>14</c:v>
                </c:pt>
                <c:pt idx="7">
                  <c:v>6</c:v>
                </c:pt>
                <c:pt idx="8">
                  <c:v>8</c:v>
                </c:pt>
                <c:pt idx="9">
                  <c:v>9</c:v>
                </c:pt>
                <c:pt idx="10">
                  <c:v>7</c:v>
                </c:pt>
                <c:pt idx="11">
                  <c:v>8</c:v>
                </c:pt>
                <c:pt idx="12">
                  <c:v>35</c:v>
                </c:pt>
                <c:pt idx="13">
                  <c:v>6</c:v>
                </c:pt>
                <c:pt idx="14">
                  <c:v>9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</c:numCache>
            </c:numRef>
          </c:xVal>
          <c:yVal>
            <c:numRef>
              <c:f>Sheet1!$B$3:$S$3</c:f>
              <c:numCache>
                <c:formatCode>General</c:formatCode>
                <c:ptCount val="18"/>
                <c:pt idx="6">
                  <c:v>3</c:v>
                </c:pt>
                <c:pt idx="7">
                  <c:v>9</c:v>
                </c:pt>
                <c:pt idx="8">
                  <c:v>15</c:v>
                </c:pt>
                <c:pt idx="9">
                  <c:v>21</c:v>
                </c:pt>
                <c:pt idx="10">
                  <c:v>30</c:v>
                </c:pt>
                <c:pt idx="11">
                  <c:v>42</c:v>
                </c:pt>
              </c:numCache>
            </c:numRef>
          </c:y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80 P</c:v>
                </c:pt>
              </c:strCache>
            </c:strRef>
          </c:tx>
          <c:spPr>
            <a:ln w="54829">
              <a:solidFill>
                <a:srgbClr val="0000FF"/>
              </a:solidFill>
              <a:prstDash val="solid"/>
            </a:ln>
          </c:spPr>
          <c:marker>
            <c:symbol val="triangle"/>
            <c:size val="1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Sheet1!$B$1:$S$1</c:f>
              <c:numCache>
                <c:formatCode>General</c:formatCode>
                <c:ptCount val="18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  <c:pt idx="6">
                  <c:v>14</c:v>
                </c:pt>
                <c:pt idx="7">
                  <c:v>6</c:v>
                </c:pt>
                <c:pt idx="8">
                  <c:v>8</c:v>
                </c:pt>
                <c:pt idx="9">
                  <c:v>9</c:v>
                </c:pt>
                <c:pt idx="10">
                  <c:v>7</c:v>
                </c:pt>
                <c:pt idx="11">
                  <c:v>8</c:v>
                </c:pt>
                <c:pt idx="12">
                  <c:v>35</c:v>
                </c:pt>
                <c:pt idx="13">
                  <c:v>6</c:v>
                </c:pt>
                <c:pt idx="14">
                  <c:v>9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</c:numCache>
            </c:numRef>
          </c:xVal>
          <c:yVal>
            <c:numRef>
              <c:f>Sheet1!$B$4:$S$4</c:f>
              <c:numCache>
                <c:formatCode>General</c:formatCode>
                <c:ptCount val="18"/>
                <c:pt idx="12">
                  <c:v>3</c:v>
                </c:pt>
                <c:pt idx="13">
                  <c:v>9</c:v>
                </c:pt>
                <c:pt idx="14">
                  <c:v>15</c:v>
                </c:pt>
                <c:pt idx="15">
                  <c:v>21</c:v>
                </c:pt>
                <c:pt idx="16">
                  <c:v>30</c:v>
                </c:pt>
                <c:pt idx="17">
                  <c:v>42</c:v>
                </c:pt>
              </c:numCache>
            </c:numRef>
          </c:yVal>
        </c:ser>
        <c:axId val="93794688"/>
        <c:axId val="93811456"/>
      </c:scatterChart>
      <c:valAx>
        <c:axId val="93794688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 sz="3454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Mehlich 3-P, ppm</a:t>
                </a:r>
              </a:p>
            </c:rich>
          </c:tx>
          <c:layout>
            <c:manualLayout>
              <c:xMode val="edge"/>
              <c:yMode val="edge"/>
              <c:x val="0.37301587301587391"/>
              <c:y val="0.84412470023980901"/>
            </c:manualLayout>
          </c:layout>
          <c:spPr>
            <a:noFill/>
            <a:ln w="36553">
              <a:noFill/>
            </a:ln>
          </c:spPr>
        </c:title>
        <c:numFmt formatCode="General" sourceLinked="1"/>
        <c:tickLblPos val="nextTo"/>
        <c:spPr>
          <a:ln w="45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45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3811456"/>
        <c:crosses val="max"/>
        <c:crossBetween val="midCat"/>
        <c:majorUnit val="20"/>
      </c:valAx>
      <c:valAx>
        <c:axId val="93811456"/>
        <c:scaling>
          <c:orientation val="maxMin"/>
          <c:max val="48"/>
        </c:scaling>
        <c:axPos val="l"/>
        <c:majorGridlines>
          <c:spPr>
            <a:ln w="456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3454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Depth, inch</a:t>
                </a:r>
              </a:p>
            </c:rich>
          </c:tx>
          <c:layout>
            <c:manualLayout>
              <c:xMode val="edge"/>
              <c:yMode val="edge"/>
              <c:x val="1.7460317460317488E-2"/>
              <c:y val="0.17745803357314183"/>
            </c:manualLayout>
          </c:layout>
          <c:spPr>
            <a:noFill/>
            <a:ln w="36553">
              <a:noFill/>
            </a:ln>
          </c:spPr>
        </c:title>
        <c:numFmt formatCode="General" sourceLinked="1"/>
        <c:tickLblPos val="nextTo"/>
        <c:spPr>
          <a:ln w="182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45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3794688"/>
        <c:crosses val="autoZero"/>
        <c:crossBetween val="midCat"/>
        <c:majorUnit val="12"/>
        <c:minorUnit val="1"/>
      </c:valAx>
      <c:spPr>
        <a:solidFill>
          <a:srgbClr val="FFFFFF"/>
        </a:solidFill>
        <a:ln w="18276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5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841269841269862"/>
          <c:y val="8.8729016786570747E-2"/>
          <c:w val="0.75396825396825395"/>
          <c:h val="0.57793764988009588"/>
        </c:manualLayout>
      </c:layout>
      <c:scatterChart>
        <c:scatterStyle val="lineMarker"/>
        <c:ser>
          <c:idx val="0"/>
          <c:order val="0"/>
          <c:tx>
            <c:strRef>
              <c:f>Sheet1!$A$2</c:f>
              <c:strCache>
                <c:ptCount val="1"/>
                <c:pt idx="0">
                  <c:v>0 P</c:v>
                </c:pt>
              </c:strCache>
            </c:strRef>
          </c:tx>
          <c:spPr>
            <a:ln w="55751">
              <a:solidFill>
                <a:srgbClr val="FF0000"/>
              </a:solidFill>
              <a:prstDash val="solid"/>
            </a:ln>
          </c:spPr>
          <c:marker>
            <c:symbol val="diamond"/>
            <c:size val="1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Sheet1!$B$1:$S$1</c:f>
              <c:numCache>
                <c:formatCode>General</c:formatCode>
                <c:ptCount val="18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8</c:v>
                </c:pt>
                <c:pt idx="6">
                  <c:v>51</c:v>
                </c:pt>
                <c:pt idx="7">
                  <c:v>7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79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8</c:v>
                </c:pt>
                <c:pt idx="17">
                  <c:v>7</c:v>
                </c:pt>
              </c:numCache>
            </c:numRef>
          </c:xVal>
          <c:yVal>
            <c:numRef>
              <c:f>Sheet1!$B$2:$S$2</c:f>
              <c:numCache>
                <c:formatCode>General</c:formatCode>
                <c:ptCount val="18"/>
                <c:pt idx="0">
                  <c:v>3</c:v>
                </c:pt>
                <c:pt idx="1">
                  <c:v>9</c:v>
                </c:pt>
                <c:pt idx="2">
                  <c:v>15</c:v>
                </c:pt>
                <c:pt idx="3">
                  <c:v>21</c:v>
                </c:pt>
                <c:pt idx="4">
                  <c:v>30</c:v>
                </c:pt>
                <c:pt idx="5">
                  <c:v>42</c:v>
                </c:pt>
              </c:numCache>
            </c:numRef>
          </c:y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40 P</c:v>
                </c:pt>
              </c:strCache>
            </c:strRef>
          </c:tx>
          <c:spPr>
            <a:ln w="55751">
              <a:solidFill>
                <a:srgbClr val="339966"/>
              </a:solidFill>
              <a:prstDash val="solid"/>
            </a:ln>
          </c:spPr>
          <c:marker>
            <c:symbol val="star"/>
            <c:size val="14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Sheet1!$B$1:$S$1</c:f>
              <c:numCache>
                <c:formatCode>General</c:formatCode>
                <c:ptCount val="18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8</c:v>
                </c:pt>
                <c:pt idx="6">
                  <c:v>51</c:v>
                </c:pt>
                <c:pt idx="7">
                  <c:v>7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79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8</c:v>
                </c:pt>
                <c:pt idx="17">
                  <c:v>7</c:v>
                </c:pt>
              </c:numCache>
            </c:numRef>
          </c:xVal>
          <c:yVal>
            <c:numRef>
              <c:f>Sheet1!$B$3:$S$3</c:f>
              <c:numCache>
                <c:formatCode>General</c:formatCode>
                <c:ptCount val="18"/>
                <c:pt idx="6">
                  <c:v>3</c:v>
                </c:pt>
                <c:pt idx="7">
                  <c:v>9</c:v>
                </c:pt>
                <c:pt idx="8">
                  <c:v>15</c:v>
                </c:pt>
                <c:pt idx="9">
                  <c:v>21</c:v>
                </c:pt>
                <c:pt idx="10">
                  <c:v>30</c:v>
                </c:pt>
                <c:pt idx="11">
                  <c:v>42</c:v>
                </c:pt>
              </c:numCache>
            </c:numRef>
          </c:y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80 P</c:v>
                </c:pt>
              </c:strCache>
            </c:strRef>
          </c:tx>
          <c:spPr>
            <a:ln w="55751">
              <a:solidFill>
                <a:srgbClr val="0000FF"/>
              </a:solidFill>
              <a:prstDash val="solid"/>
            </a:ln>
          </c:spPr>
          <c:marker>
            <c:symbol val="triangle"/>
            <c:size val="1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Sheet1!$B$1:$S$1</c:f>
              <c:numCache>
                <c:formatCode>General</c:formatCode>
                <c:ptCount val="18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8</c:v>
                </c:pt>
                <c:pt idx="6">
                  <c:v>51</c:v>
                </c:pt>
                <c:pt idx="7">
                  <c:v>7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79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8</c:v>
                </c:pt>
                <c:pt idx="17">
                  <c:v>7</c:v>
                </c:pt>
              </c:numCache>
            </c:numRef>
          </c:xVal>
          <c:yVal>
            <c:numRef>
              <c:f>Sheet1!$B$4:$S$4</c:f>
              <c:numCache>
                <c:formatCode>General</c:formatCode>
                <c:ptCount val="18"/>
                <c:pt idx="12">
                  <c:v>3</c:v>
                </c:pt>
                <c:pt idx="13">
                  <c:v>9</c:v>
                </c:pt>
                <c:pt idx="14">
                  <c:v>15</c:v>
                </c:pt>
                <c:pt idx="15">
                  <c:v>21</c:v>
                </c:pt>
                <c:pt idx="16">
                  <c:v>30</c:v>
                </c:pt>
                <c:pt idx="17">
                  <c:v>42</c:v>
                </c:pt>
              </c:numCache>
            </c:numRef>
          </c:yVal>
        </c:ser>
        <c:axId val="93985792"/>
        <c:axId val="95532160"/>
      </c:scatterChart>
      <c:valAx>
        <c:axId val="93985792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 sz="351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Mehlich 3-P, ppm</a:t>
                </a:r>
              </a:p>
            </c:rich>
          </c:tx>
          <c:layout>
            <c:manualLayout>
              <c:xMode val="edge"/>
              <c:yMode val="edge"/>
              <c:x val="0.37301587301587391"/>
              <c:y val="0.84412470023980901"/>
            </c:manualLayout>
          </c:layout>
          <c:spPr>
            <a:noFill/>
            <a:ln w="37168">
              <a:noFill/>
            </a:ln>
          </c:spPr>
        </c:title>
        <c:numFmt formatCode="General" sourceLinked="1"/>
        <c:tickLblPos val="nextTo"/>
        <c:spPr>
          <a:ln w="4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51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5532160"/>
        <c:crosses val="max"/>
        <c:crossBetween val="midCat"/>
        <c:majorUnit val="20"/>
      </c:valAx>
      <c:valAx>
        <c:axId val="95532160"/>
        <c:scaling>
          <c:orientation val="maxMin"/>
          <c:max val="48"/>
        </c:scaling>
        <c:axPos val="l"/>
        <c:majorGridlines>
          <c:spPr>
            <a:ln w="464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351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Depth, inch</a:t>
                </a:r>
              </a:p>
            </c:rich>
          </c:tx>
          <c:layout>
            <c:manualLayout>
              <c:xMode val="edge"/>
              <c:yMode val="edge"/>
              <c:x val="1.7460317460317461E-2"/>
              <c:y val="0.17745803357314183"/>
            </c:manualLayout>
          </c:layout>
          <c:spPr>
            <a:noFill/>
            <a:ln w="37168">
              <a:noFill/>
            </a:ln>
          </c:spPr>
        </c:title>
        <c:numFmt formatCode="General" sourceLinked="1"/>
        <c:tickLblPos val="nextTo"/>
        <c:spPr>
          <a:ln w="185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51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3985792"/>
        <c:crosses val="autoZero"/>
        <c:crossBetween val="midCat"/>
        <c:majorUnit val="12"/>
        <c:minorUnit val="1"/>
      </c:valAx>
      <c:spPr>
        <a:solidFill>
          <a:srgbClr val="FFFFFF"/>
        </a:solidFill>
        <a:ln w="18584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63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2389669074870803E-2"/>
          <c:y val="4.9416154711430529E-2"/>
          <c:w val="0.90214641339935664"/>
          <c:h val="0.7218982002249755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Variable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14.9</c:v>
                </c:pt>
                <c:pt idx="2">
                  <c:v>29.51</c:v>
                </c:pt>
                <c:pt idx="3">
                  <c:v>35.65</c:v>
                </c:pt>
                <c:pt idx="4">
                  <c:v>36.83</c:v>
                </c:pt>
                <c:pt idx="5">
                  <c:v>34.04</c:v>
                </c:pt>
                <c:pt idx="6">
                  <c:v>29.72</c:v>
                </c:pt>
                <c:pt idx="7">
                  <c:v>25.259999999999987</c:v>
                </c:pt>
                <c:pt idx="8">
                  <c:v>45.82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Variable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</c:ser>
        <c:axId val="95679616"/>
        <c:axId val="95681152"/>
      </c:barChart>
      <c:catAx>
        <c:axId val="9567961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5681152"/>
        <c:crosses val="autoZero"/>
        <c:auto val="1"/>
        <c:lblAlgn val="ctr"/>
        <c:lblOffset val="100"/>
      </c:catAx>
      <c:valAx>
        <c:axId val="95681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5679616"/>
        <c:crosses val="autoZero"/>
        <c:crossBetween val="between"/>
      </c:valAx>
      <c:spPr>
        <a:solidFill>
          <a:schemeClr val="bg1"/>
        </a:solidFill>
        <a:ln>
          <a:solidFill>
            <a:srgbClr val="4F81BD">
              <a:shade val="50000"/>
            </a:srgbClr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0.37963</cdr:x>
      <cdr:y>0.90659</cdr:y>
    </cdr:from>
    <cdr:to>
      <cdr:x>0.63728</cdr:x>
      <cdr:y>0.99314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3124200" y="4191000"/>
          <a:ext cx="212032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2000" dirty="0" smtClean="0"/>
            <a:t>P rate lb P</a:t>
          </a:r>
          <a:r>
            <a:rPr lang="en-US" sz="2000" baseline="-25000" dirty="0" smtClean="0"/>
            <a:t>2</a:t>
          </a:r>
          <a:r>
            <a:rPr lang="en-US" sz="2000" dirty="0" smtClean="0"/>
            <a:t>O</a:t>
          </a:r>
          <a:r>
            <a:rPr lang="en-US" sz="2000" baseline="-25000" dirty="0" smtClean="0"/>
            <a:t>5</a:t>
          </a:r>
          <a:r>
            <a:rPr lang="en-US" sz="2000" dirty="0" smtClean="0"/>
            <a:t>/acre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0.09259</cdr:x>
      <cdr:y>0.04945</cdr:y>
    </cdr:from>
    <cdr:to>
      <cdr:x>0.14834</cdr:x>
      <cdr:y>0.11603</cdr:y>
    </cdr:to>
    <cdr:sp macro="" textlink="">
      <cdr:nvSpPr>
        <cdr:cNvPr id="3" name="TextBox 12"/>
        <cdr:cNvSpPr txBox="1"/>
      </cdr:nvSpPr>
      <cdr:spPr>
        <a:xfrm xmlns:a="http://schemas.openxmlformats.org/drawingml/2006/main">
          <a:off x="762000" y="228600"/>
          <a:ext cx="4587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120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0.18519</cdr:x>
      <cdr:y>0.04945</cdr:y>
    </cdr:from>
    <cdr:to>
      <cdr:x>0.24093</cdr:x>
      <cdr:y>0.11603</cdr:y>
    </cdr:to>
    <cdr:sp macro="" textlink="">
      <cdr:nvSpPr>
        <cdr:cNvPr id="4" name="TextBox 13"/>
        <cdr:cNvSpPr txBox="1"/>
      </cdr:nvSpPr>
      <cdr:spPr>
        <a:xfrm xmlns:a="http://schemas.openxmlformats.org/drawingml/2006/main">
          <a:off x="1524000" y="228600"/>
          <a:ext cx="4587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130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0.28704</cdr:x>
      <cdr:y>0.05009</cdr:y>
    </cdr:from>
    <cdr:to>
      <cdr:x>0.34278</cdr:x>
      <cdr:y>0.11667</cdr:y>
    </cdr:to>
    <cdr:sp macro="" textlink="">
      <cdr:nvSpPr>
        <cdr:cNvPr id="5" name="TextBox 14"/>
        <cdr:cNvSpPr txBox="1"/>
      </cdr:nvSpPr>
      <cdr:spPr>
        <a:xfrm xmlns:a="http://schemas.openxmlformats.org/drawingml/2006/main">
          <a:off x="2362200" y="231577"/>
          <a:ext cx="4587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139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0.38889</cdr:x>
      <cdr:y>0.04945</cdr:y>
    </cdr:from>
    <cdr:to>
      <cdr:x>0.44464</cdr:x>
      <cdr:y>0.11603</cdr:y>
    </cdr:to>
    <cdr:sp macro="" textlink="">
      <cdr:nvSpPr>
        <cdr:cNvPr id="6" name="TextBox 15"/>
        <cdr:cNvSpPr txBox="1"/>
      </cdr:nvSpPr>
      <cdr:spPr>
        <a:xfrm xmlns:a="http://schemas.openxmlformats.org/drawingml/2006/main">
          <a:off x="3200400" y="228600"/>
          <a:ext cx="4587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144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0.49074</cdr:x>
      <cdr:y>0.05009</cdr:y>
    </cdr:from>
    <cdr:to>
      <cdr:x>0.54649</cdr:x>
      <cdr:y>0.11667</cdr:y>
    </cdr:to>
    <cdr:sp macro="" textlink="">
      <cdr:nvSpPr>
        <cdr:cNvPr id="7" name="TextBox 16"/>
        <cdr:cNvSpPr txBox="1"/>
      </cdr:nvSpPr>
      <cdr:spPr>
        <a:xfrm xmlns:a="http://schemas.openxmlformats.org/drawingml/2006/main">
          <a:off x="4038600" y="231577"/>
          <a:ext cx="4587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147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0.59259</cdr:x>
      <cdr:y>0.04945</cdr:y>
    </cdr:from>
    <cdr:to>
      <cdr:x>0.64834</cdr:x>
      <cdr:y>0.11603</cdr:y>
    </cdr:to>
    <cdr:sp macro="" textlink="">
      <cdr:nvSpPr>
        <cdr:cNvPr id="8" name="TextBox 17"/>
        <cdr:cNvSpPr txBox="1"/>
      </cdr:nvSpPr>
      <cdr:spPr>
        <a:xfrm xmlns:a="http://schemas.openxmlformats.org/drawingml/2006/main">
          <a:off x="4876800" y="228600"/>
          <a:ext cx="4587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148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0.69444</cdr:x>
      <cdr:y>0.04945</cdr:y>
    </cdr:from>
    <cdr:to>
      <cdr:x>0.75019</cdr:x>
      <cdr:y>0.11603</cdr:y>
    </cdr:to>
    <cdr:sp macro="" textlink="">
      <cdr:nvSpPr>
        <cdr:cNvPr id="9" name="TextBox 18"/>
        <cdr:cNvSpPr txBox="1"/>
      </cdr:nvSpPr>
      <cdr:spPr>
        <a:xfrm xmlns:a="http://schemas.openxmlformats.org/drawingml/2006/main">
          <a:off x="5715000" y="228600"/>
          <a:ext cx="4587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149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0.7961</cdr:x>
      <cdr:y>0.04881</cdr:y>
    </cdr:from>
    <cdr:to>
      <cdr:x>0.85185</cdr:x>
      <cdr:y>0.11538</cdr:y>
    </cdr:to>
    <cdr:sp macro="" textlink="">
      <cdr:nvSpPr>
        <cdr:cNvPr id="10" name="TextBox 19"/>
        <cdr:cNvSpPr txBox="1"/>
      </cdr:nvSpPr>
      <cdr:spPr>
        <a:xfrm xmlns:a="http://schemas.openxmlformats.org/drawingml/2006/main">
          <a:off x="6551620" y="225623"/>
          <a:ext cx="4587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150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0.88889</cdr:x>
      <cdr:y>0.04945</cdr:y>
    </cdr:from>
    <cdr:to>
      <cdr:x>0.94464</cdr:x>
      <cdr:y>0.11603</cdr:y>
    </cdr:to>
    <cdr:sp macro="" textlink="">
      <cdr:nvSpPr>
        <cdr:cNvPr id="11" name="TextBox 20"/>
        <cdr:cNvSpPr txBox="1"/>
      </cdr:nvSpPr>
      <cdr:spPr>
        <a:xfrm xmlns:a="http://schemas.openxmlformats.org/drawingml/2006/main">
          <a:off x="7315200" y="228600"/>
          <a:ext cx="4587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150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08BBB-2279-4F1C-ABB4-7B1EF20EB10B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DDBF2-37A1-4751-BE1C-9FC65623A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4CD36-9DBF-4469-947C-7B8FCB31260F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A7502-31D1-4E35-85AB-A4ADE30B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03D4-0F67-4EAF-8481-1BE68CB65535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BD15-149C-4849-B37E-7B1155A80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1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ruizdiaz@ksu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92175"/>
            <a:ext cx="89916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Phosphorus and Potassium</a:t>
            </a:r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3581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Dorivar Ruiz Diaz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Soil Fertility and Nutrient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Kansas State Univ.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6248400"/>
            <a:ext cx="192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Harper Co, </a:t>
            </a:r>
            <a:r>
              <a:rPr lang="en-US" dirty="0" smtClean="0"/>
              <a:t>F</a:t>
            </a:r>
            <a:r>
              <a:rPr lang="en-US" dirty="0" smtClean="0"/>
              <a:t>eb. 25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366713"/>
            <a:ext cx="8213725" cy="1081087"/>
          </a:xfrm>
        </p:spPr>
        <p:txBody>
          <a:bodyPr>
            <a:normAutofit fontScale="90000"/>
          </a:bodyPr>
          <a:lstStyle/>
          <a:p>
            <a:r>
              <a:rPr lang="en-US" dirty="0"/>
              <a:t>Root </a:t>
            </a:r>
            <a:r>
              <a:rPr lang="en-US" dirty="0" smtClean="0"/>
              <a:t>development:4 </a:t>
            </a:r>
            <a:r>
              <a:rPr lang="en-US" dirty="0"/>
              <a:t>leaf stage, 1 tiller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22338" y="1522413"/>
            <a:ext cx="7493000" cy="4699000"/>
            <a:chOff x="709" y="959"/>
            <a:chExt cx="4593" cy="296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310" y="1312"/>
              <a:ext cx="0" cy="19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37" y="3289"/>
              <a:ext cx="33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310" y="328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856" y="328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402" y="328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949" y="328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500" y="328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041" y="328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588" y="328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43" y="2792"/>
              <a:ext cx="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43" y="1317"/>
              <a:ext cx="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243" y="1811"/>
              <a:ext cx="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243" y="2299"/>
              <a:ext cx="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021" y="1194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0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021" y="1683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2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021" y="2166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4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1021" y="2660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6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1021" y="3165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8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834" y="3356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0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2286" y="3356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2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1738" y="3356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4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195" y="3356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6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382" y="3356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2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918" y="3356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4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4469" y="3356"/>
              <a:ext cx="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6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1557" y="3631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Distance from the seed row, in.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 rot="-5400000">
              <a:off x="311" y="1989"/>
              <a:ext cx="107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Depth, in.</a:t>
              </a: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635" y="1443"/>
              <a:ext cx="2676" cy="1833"/>
            </a:xfrm>
            <a:custGeom>
              <a:avLst/>
              <a:gdLst/>
              <a:ahLst/>
              <a:cxnLst>
                <a:cxn ang="0">
                  <a:pos x="1294" y="0"/>
                </a:cxn>
                <a:cxn ang="0">
                  <a:pos x="1430" y="10"/>
                </a:cxn>
                <a:cxn ang="0">
                  <a:pos x="1540" y="36"/>
                </a:cxn>
                <a:cxn ang="0">
                  <a:pos x="1707" y="68"/>
                </a:cxn>
                <a:cxn ang="0">
                  <a:pos x="1891" y="151"/>
                </a:cxn>
                <a:cxn ang="0">
                  <a:pos x="2042" y="240"/>
                </a:cxn>
                <a:cxn ang="0">
                  <a:pos x="2168" y="329"/>
                </a:cxn>
                <a:cxn ang="0">
                  <a:pos x="2299" y="418"/>
                </a:cxn>
                <a:cxn ang="0">
                  <a:pos x="2388" y="481"/>
                </a:cxn>
                <a:cxn ang="0">
                  <a:pos x="2456" y="534"/>
                </a:cxn>
                <a:cxn ang="0">
                  <a:pos x="2577" y="659"/>
                </a:cxn>
                <a:cxn ang="0">
                  <a:pos x="2655" y="822"/>
                </a:cxn>
                <a:cxn ang="0">
                  <a:pos x="2676" y="963"/>
                </a:cxn>
                <a:cxn ang="0">
                  <a:pos x="2676" y="1157"/>
                </a:cxn>
                <a:cxn ang="0">
                  <a:pos x="2676" y="1843"/>
                </a:cxn>
                <a:cxn ang="0">
                  <a:pos x="0" y="1843"/>
                </a:cxn>
                <a:cxn ang="0">
                  <a:pos x="0" y="973"/>
                </a:cxn>
                <a:cxn ang="0">
                  <a:pos x="5" y="837"/>
                </a:cxn>
                <a:cxn ang="0">
                  <a:pos x="47" y="685"/>
                </a:cxn>
                <a:cxn ang="0">
                  <a:pos x="115" y="581"/>
                </a:cxn>
                <a:cxn ang="0">
                  <a:pos x="189" y="487"/>
                </a:cxn>
                <a:cxn ang="0">
                  <a:pos x="278" y="403"/>
                </a:cxn>
                <a:cxn ang="0">
                  <a:pos x="356" y="329"/>
                </a:cxn>
                <a:cxn ang="0">
                  <a:pos x="482" y="240"/>
                </a:cxn>
                <a:cxn ang="0">
                  <a:pos x="613" y="178"/>
                </a:cxn>
                <a:cxn ang="0">
                  <a:pos x="739" y="125"/>
                </a:cxn>
                <a:cxn ang="0">
                  <a:pos x="875" y="73"/>
                </a:cxn>
                <a:cxn ang="0">
                  <a:pos x="985" y="36"/>
                </a:cxn>
                <a:cxn ang="0">
                  <a:pos x="1147" y="0"/>
                </a:cxn>
                <a:cxn ang="0">
                  <a:pos x="1294" y="0"/>
                </a:cxn>
              </a:cxnLst>
              <a:rect l="0" t="0" r="r" b="b"/>
              <a:pathLst>
                <a:path w="2676" h="1843">
                  <a:moveTo>
                    <a:pt x="1294" y="0"/>
                  </a:moveTo>
                  <a:lnTo>
                    <a:pt x="1430" y="10"/>
                  </a:lnTo>
                  <a:lnTo>
                    <a:pt x="1540" y="36"/>
                  </a:lnTo>
                  <a:lnTo>
                    <a:pt x="1707" y="68"/>
                  </a:lnTo>
                  <a:lnTo>
                    <a:pt x="1891" y="151"/>
                  </a:lnTo>
                  <a:lnTo>
                    <a:pt x="2042" y="240"/>
                  </a:lnTo>
                  <a:lnTo>
                    <a:pt x="2168" y="329"/>
                  </a:lnTo>
                  <a:lnTo>
                    <a:pt x="2299" y="418"/>
                  </a:lnTo>
                  <a:lnTo>
                    <a:pt x="2388" y="481"/>
                  </a:lnTo>
                  <a:lnTo>
                    <a:pt x="2456" y="534"/>
                  </a:lnTo>
                  <a:lnTo>
                    <a:pt x="2577" y="659"/>
                  </a:lnTo>
                  <a:lnTo>
                    <a:pt x="2655" y="822"/>
                  </a:lnTo>
                  <a:lnTo>
                    <a:pt x="2676" y="963"/>
                  </a:lnTo>
                  <a:lnTo>
                    <a:pt x="2676" y="1157"/>
                  </a:lnTo>
                  <a:lnTo>
                    <a:pt x="2676" y="1843"/>
                  </a:lnTo>
                  <a:lnTo>
                    <a:pt x="0" y="1843"/>
                  </a:lnTo>
                  <a:lnTo>
                    <a:pt x="0" y="973"/>
                  </a:lnTo>
                  <a:lnTo>
                    <a:pt x="5" y="837"/>
                  </a:lnTo>
                  <a:lnTo>
                    <a:pt x="47" y="685"/>
                  </a:lnTo>
                  <a:lnTo>
                    <a:pt x="115" y="581"/>
                  </a:lnTo>
                  <a:lnTo>
                    <a:pt x="189" y="487"/>
                  </a:lnTo>
                  <a:lnTo>
                    <a:pt x="278" y="403"/>
                  </a:lnTo>
                  <a:lnTo>
                    <a:pt x="356" y="329"/>
                  </a:lnTo>
                  <a:lnTo>
                    <a:pt x="482" y="240"/>
                  </a:lnTo>
                  <a:lnTo>
                    <a:pt x="613" y="178"/>
                  </a:lnTo>
                  <a:lnTo>
                    <a:pt x="739" y="125"/>
                  </a:lnTo>
                  <a:lnTo>
                    <a:pt x="875" y="73"/>
                  </a:lnTo>
                  <a:lnTo>
                    <a:pt x="985" y="36"/>
                  </a:lnTo>
                  <a:lnTo>
                    <a:pt x="1147" y="0"/>
                  </a:lnTo>
                  <a:lnTo>
                    <a:pt x="129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913" y="1470"/>
              <a:ext cx="73" cy="356"/>
            </a:xfrm>
            <a:custGeom>
              <a:avLst/>
              <a:gdLst/>
              <a:ahLst/>
              <a:cxnLst>
                <a:cxn ang="0">
                  <a:pos x="73" y="340"/>
                </a:cxn>
                <a:cxn ang="0">
                  <a:pos x="26" y="298"/>
                </a:cxn>
                <a:cxn ang="0">
                  <a:pos x="21" y="156"/>
                </a:cxn>
                <a:cxn ang="0">
                  <a:pos x="26" y="0"/>
                </a:cxn>
                <a:cxn ang="0">
                  <a:pos x="5" y="5"/>
                </a:cxn>
                <a:cxn ang="0">
                  <a:pos x="0" y="119"/>
                </a:cxn>
                <a:cxn ang="0">
                  <a:pos x="5" y="251"/>
                </a:cxn>
                <a:cxn ang="0">
                  <a:pos x="5" y="324"/>
                </a:cxn>
                <a:cxn ang="0">
                  <a:pos x="58" y="356"/>
                </a:cxn>
                <a:cxn ang="0">
                  <a:pos x="73" y="340"/>
                </a:cxn>
              </a:cxnLst>
              <a:rect l="0" t="0" r="r" b="b"/>
              <a:pathLst>
                <a:path w="73" h="356">
                  <a:moveTo>
                    <a:pt x="73" y="340"/>
                  </a:moveTo>
                  <a:lnTo>
                    <a:pt x="26" y="298"/>
                  </a:lnTo>
                  <a:lnTo>
                    <a:pt x="21" y="156"/>
                  </a:lnTo>
                  <a:lnTo>
                    <a:pt x="26" y="0"/>
                  </a:lnTo>
                  <a:lnTo>
                    <a:pt x="5" y="5"/>
                  </a:lnTo>
                  <a:lnTo>
                    <a:pt x="0" y="119"/>
                  </a:lnTo>
                  <a:lnTo>
                    <a:pt x="5" y="251"/>
                  </a:lnTo>
                  <a:lnTo>
                    <a:pt x="5" y="324"/>
                  </a:lnTo>
                  <a:lnTo>
                    <a:pt x="58" y="356"/>
                  </a:lnTo>
                  <a:lnTo>
                    <a:pt x="73" y="340"/>
                  </a:lnTo>
                  <a:close/>
                </a:path>
              </a:pathLst>
            </a:custGeom>
            <a:gradFill rotWithShape="0">
              <a:gsLst>
                <a:gs pos="0">
                  <a:srgbClr val="CC6600">
                    <a:gamma/>
                    <a:tint val="0"/>
                    <a:invGamma/>
                  </a:srgbClr>
                </a:gs>
                <a:gs pos="100000">
                  <a:srgbClr val="CC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169" y="959"/>
              <a:ext cx="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/>
                <a:t>Crown</a:t>
              </a: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662" y="1432"/>
              <a:ext cx="555" cy="131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329" y="42"/>
                </a:cxn>
                <a:cxn ang="0">
                  <a:pos x="403" y="58"/>
                </a:cxn>
                <a:cxn ang="0">
                  <a:pos x="466" y="73"/>
                </a:cxn>
                <a:cxn ang="0">
                  <a:pos x="513" y="94"/>
                </a:cxn>
                <a:cxn ang="0">
                  <a:pos x="555" y="120"/>
                </a:cxn>
                <a:cxn ang="0">
                  <a:pos x="513" y="120"/>
                </a:cxn>
                <a:cxn ang="0">
                  <a:pos x="481" y="105"/>
                </a:cxn>
                <a:cxn ang="0">
                  <a:pos x="439" y="89"/>
                </a:cxn>
                <a:cxn ang="0">
                  <a:pos x="361" y="73"/>
                </a:cxn>
                <a:cxn ang="0">
                  <a:pos x="298" y="52"/>
                </a:cxn>
                <a:cxn ang="0">
                  <a:pos x="261" y="31"/>
                </a:cxn>
                <a:cxn ang="0">
                  <a:pos x="193" y="58"/>
                </a:cxn>
                <a:cxn ang="0">
                  <a:pos x="130" y="89"/>
                </a:cxn>
                <a:cxn ang="0">
                  <a:pos x="47" y="105"/>
                </a:cxn>
                <a:cxn ang="0">
                  <a:pos x="0" y="131"/>
                </a:cxn>
                <a:cxn ang="0">
                  <a:pos x="15" y="94"/>
                </a:cxn>
                <a:cxn ang="0">
                  <a:pos x="68" y="84"/>
                </a:cxn>
                <a:cxn ang="0">
                  <a:pos x="130" y="68"/>
                </a:cxn>
                <a:cxn ang="0">
                  <a:pos x="193" y="37"/>
                </a:cxn>
                <a:cxn ang="0">
                  <a:pos x="267" y="0"/>
                </a:cxn>
              </a:cxnLst>
              <a:rect l="0" t="0" r="r" b="b"/>
              <a:pathLst>
                <a:path w="555" h="131">
                  <a:moveTo>
                    <a:pt x="267" y="0"/>
                  </a:moveTo>
                  <a:lnTo>
                    <a:pt x="329" y="42"/>
                  </a:lnTo>
                  <a:lnTo>
                    <a:pt x="403" y="58"/>
                  </a:lnTo>
                  <a:lnTo>
                    <a:pt x="466" y="73"/>
                  </a:lnTo>
                  <a:lnTo>
                    <a:pt x="513" y="94"/>
                  </a:lnTo>
                  <a:lnTo>
                    <a:pt x="555" y="120"/>
                  </a:lnTo>
                  <a:lnTo>
                    <a:pt x="513" y="120"/>
                  </a:lnTo>
                  <a:lnTo>
                    <a:pt x="481" y="105"/>
                  </a:lnTo>
                  <a:lnTo>
                    <a:pt x="439" y="89"/>
                  </a:lnTo>
                  <a:lnTo>
                    <a:pt x="361" y="73"/>
                  </a:lnTo>
                  <a:lnTo>
                    <a:pt x="298" y="52"/>
                  </a:lnTo>
                  <a:lnTo>
                    <a:pt x="261" y="31"/>
                  </a:lnTo>
                  <a:lnTo>
                    <a:pt x="193" y="58"/>
                  </a:lnTo>
                  <a:lnTo>
                    <a:pt x="130" y="89"/>
                  </a:lnTo>
                  <a:lnTo>
                    <a:pt x="47" y="105"/>
                  </a:lnTo>
                  <a:lnTo>
                    <a:pt x="0" y="131"/>
                  </a:lnTo>
                  <a:lnTo>
                    <a:pt x="15" y="94"/>
                  </a:lnTo>
                  <a:lnTo>
                    <a:pt x="68" y="84"/>
                  </a:lnTo>
                  <a:lnTo>
                    <a:pt x="130" y="68"/>
                  </a:lnTo>
                  <a:lnTo>
                    <a:pt x="193" y="37"/>
                  </a:lnTo>
                  <a:lnTo>
                    <a:pt x="267" y="0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CC66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1274" y="1305"/>
              <a:ext cx="1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/>
                <a:t>Second seminal pair</a:t>
              </a:r>
            </a:p>
          </p:txBody>
        </p:sp>
        <p:cxnSp>
          <p:nvCxnSpPr>
            <p:cNvPr id="38" name="AutoShape 37"/>
            <p:cNvCxnSpPr>
              <a:cxnSpLocks noChangeShapeType="1"/>
              <a:stCxn id="37" idx="2"/>
              <a:endCxn id="40" idx="2"/>
            </p:cNvCxnSpPr>
            <p:nvPr/>
          </p:nvCxnSpPr>
          <p:spPr bwMode="auto">
            <a:xfrm rot="16200000" flipH="1">
              <a:off x="2071" y="1497"/>
              <a:ext cx="325" cy="404"/>
            </a:xfrm>
            <a:prstGeom prst="bentConnector3">
              <a:avLst>
                <a:gd name="adj1" fmla="val 3630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242" y="1317"/>
              <a:ext cx="3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823" y="1772"/>
              <a:ext cx="2226" cy="1523"/>
            </a:xfrm>
            <a:custGeom>
              <a:avLst/>
              <a:gdLst/>
              <a:ahLst/>
              <a:cxnLst>
                <a:cxn ang="0">
                  <a:pos x="1079" y="11"/>
                </a:cxn>
                <a:cxn ang="0">
                  <a:pos x="859" y="37"/>
                </a:cxn>
                <a:cxn ang="0">
                  <a:pos x="613" y="89"/>
                </a:cxn>
                <a:cxn ang="0">
                  <a:pos x="399" y="168"/>
                </a:cxn>
                <a:cxn ang="0">
                  <a:pos x="215" y="267"/>
                </a:cxn>
                <a:cxn ang="0">
                  <a:pos x="90" y="409"/>
                </a:cxn>
                <a:cxn ang="0">
                  <a:pos x="32" y="514"/>
                </a:cxn>
                <a:cxn ang="0">
                  <a:pos x="11" y="681"/>
                </a:cxn>
                <a:cxn ang="0">
                  <a:pos x="16" y="959"/>
                </a:cxn>
                <a:cxn ang="0">
                  <a:pos x="6" y="1289"/>
                </a:cxn>
                <a:cxn ang="0">
                  <a:pos x="6" y="1508"/>
                </a:cxn>
                <a:cxn ang="0">
                  <a:pos x="43" y="1467"/>
                </a:cxn>
                <a:cxn ang="0">
                  <a:pos x="37" y="1283"/>
                </a:cxn>
                <a:cxn ang="0">
                  <a:pos x="48" y="1126"/>
                </a:cxn>
                <a:cxn ang="0">
                  <a:pos x="43" y="906"/>
                </a:cxn>
                <a:cxn ang="0">
                  <a:pos x="37" y="749"/>
                </a:cxn>
                <a:cxn ang="0">
                  <a:pos x="48" y="571"/>
                </a:cxn>
                <a:cxn ang="0">
                  <a:pos x="100" y="435"/>
                </a:cxn>
                <a:cxn ang="0">
                  <a:pos x="231" y="288"/>
                </a:cxn>
                <a:cxn ang="0">
                  <a:pos x="441" y="184"/>
                </a:cxn>
                <a:cxn ang="0">
                  <a:pos x="650" y="105"/>
                </a:cxn>
                <a:cxn ang="0">
                  <a:pos x="928" y="53"/>
                </a:cxn>
                <a:cxn ang="0">
                  <a:pos x="1158" y="42"/>
                </a:cxn>
                <a:cxn ang="0">
                  <a:pos x="1331" y="27"/>
                </a:cxn>
                <a:cxn ang="0">
                  <a:pos x="1587" y="79"/>
                </a:cxn>
                <a:cxn ang="0">
                  <a:pos x="1739" y="158"/>
                </a:cxn>
                <a:cxn ang="0">
                  <a:pos x="1959" y="273"/>
                </a:cxn>
                <a:cxn ang="0">
                  <a:pos x="2116" y="404"/>
                </a:cxn>
                <a:cxn ang="0">
                  <a:pos x="2195" y="524"/>
                </a:cxn>
                <a:cxn ang="0">
                  <a:pos x="2200" y="681"/>
                </a:cxn>
                <a:cxn ang="0">
                  <a:pos x="2195" y="953"/>
                </a:cxn>
                <a:cxn ang="0">
                  <a:pos x="2200" y="1268"/>
                </a:cxn>
                <a:cxn ang="0">
                  <a:pos x="2195" y="1514"/>
                </a:cxn>
                <a:cxn ang="0">
                  <a:pos x="2226" y="1399"/>
                </a:cxn>
                <a:cxn ang="0">
                  <a:pos x="2221" y="1163"/>
                </a:cxn>
                <a:cxn ang="0">
                  <a:pos x="2221" y="864"/>
                </a:cxn>
                <a:cxn ang="0">
                  <a:pos x="2226" y="650"/>
                </a:cxn>
                <a:cxn ang="0">
                  <a:pos x="2190" y="472"/>
                </a:cxn>
                <a:cxn ang="0">
                  <a:pos x="2085" y="341"/>
                </a:cxn>
                <a:cxn ang="0">
                  <a:pos x="1938" y="231"/>
                </a:cxn>
                <a:cxn ang="0">
                  <a:pos x="1765" y="147"/>
                </a:cxn>
                <a:cxn ang="0">
                  <a:pos x="1634" y="74"/>
                </a:cxn>
                <a:cxn ang="0">
                  <a:pos x="1488" y="32"/>
                </a:cxn>
                <a:cxn ang="0">
                  <a:pos x="1378" y="11"/>
                </a:cxn>
                <a:cxn ang="0">
                  <a:pos x="1195" y="0"/>
                </a:cxn>
              </a:cxnLst>
              <a:rect l="0" t="0" r="r" b="b"/>
              <a:pathLst>
                <a:path w="2226" h="1523">
                  <a:moveTo>
                    <a:pt x="1132" y="11"/>
                  </a:moveTo>
                  <a:lnTo>
                    <a:pt x="1079" y="11"/>
                  </a:lnTo>
                  <a:lnTo>
                    <a:pt x="980" y="21"/>
                  </a:lnTo>
                  <a:lnTo>
                    <a:pt x="859" y="37"/>
                  </a:lnTo>
                  <a:lnTo>
                    <a:pt x="739" y="58"/>
                  </a:lnTo>
                  <a:lnTo>
                    <a:pt x="613" y="89"/>
                  </a:lnTo>
                  <a:lnTo>
                    <a:pt x="503" y="126"/>
                  </a:lnTo>
                  <a:lnTo>
                    <a:pt x="399" y="168"/>
                  </a:lnTo>
                  <a:lnTo>
                    <a:pt x="289" y="226"/>
                  </a:lnTo>
                  <a:lnTo>
                    <a:pt x="215" y="267"/>
                  </a:lnTo>
                  <a:lnTo>
                    <a:pt x="153" y="341"/>
                  </a:lnTo>
                  <a:lnTo>
                    <a:pt x="90" y="409"/>
                  </a:lnTo>
                  <a:lnTo>
                    <a:pt x="53" y="461"/>
                  </a:lnTo>
                  <a:lnTo>
                    <a:pt x="32" y="514"/>
                  </a:lnTo>
                  <a:lnTo>
                    <a:pt x="16" y="566"/>
                  </a:lnTo>
                  <a:lnTo>
                    <a:pt x="11" y="681"/>
                  </a:lnTo>
                  <a:lnTo>
                    <a:pt x="6" y="828"/>
                  </a:lnTo>
                  <a:lnTo>
                    <a:pt x="16" y="959"/>
                  </a:lnTo>
                  <a:lnTo>
                    <a:pt x="16" y="1121"/>
                  </a:lnTo>
                  <a:lnTo>
                    <a:pt x="6" y="1289"/>
                  </a:lnTo>
                  <a:lnTo>
                    <a:pt x="11" y="1419"/>
                  </a:lnTo>
                  <a:cubicBezTo>
                    <a:pt x="13" y="1451"/>
                    <a:pt x="0" y="1493"/>
                    <a:pt x="6" y="1508"/>
                  </a:cubicBezTo>
                  <a:cubicBezTo>
                    <a:pt x="12" y="1523"/>
                    <a:pt x="42" y="1515"/>
                    <a:pt x="48" y="1508"/>
                  </a:cubicBezTo>
                  <a:lnTo>
                    <a:pt x="43" y="1467"/>
                  </a:lnTo>
                  <a:lnTo>
                    <a:pt x="37" y="1388"/>
                  </a:lnTo>
                  <a:lnTo>
                    <a:pt x="37" y="1283"/>
                  </a:lnTo>
                  <a:lnTo>
                    <a:pt x="43" y="1205"/>
                  </a:lnTo>
                  <a:lnTo>
                    <a:pt x="48" y="1126"/>
                  </a:lnTo>
                  <a:lnTo>
                    <a:pt x="43" y="995"/>
                  </a:lnTo>
                  <a:lnTo>
                    <a:pt x="43" y="906"/>
                  </a:lnTo>
                  <a:lnTo>
                    <a:pt x="37" y="828"/>
                  </a:lnTo>
                  <a:lnTo>
                    <a:pt x="37" y="749"/>
                  </a:lnTo>
                  <a:lnTo>
                    <a:pt x="43" y="660"/>
                  </a:lnTo>
                  <a:lnTo>
                    <a:pt x="48" y="571"/>
                  </a:lnTo>
                  <a:lnTo>
                    <a:pt x="64" y="498"/>
                  </a:lnTo>
                  <a:lnTo>
                    <a:pt x="100" y="435"/>
                  </a:lnTo>
                  <a:lnTo>
                    <a:pt x="174" y="362"/>
                  </a:lnTo>
                  <a:lnTo>
                    <a:pt x="231" y="288"/>
                  </a:lnTo>
                  <a:lnTo>
                    <a:pt x="315" y="241"/>
                  </a:lnTo>
                  <a:lnTo>
                    <a:pt x="441" y="184"/>
                  </a:lnTo>
                  <a:lnTo>
                    <a:pt x="530" y="142"/>
                  </a:lnTo>
                  <a:lnTo>
                    <a:pt x="650" y="105"/>
                  </a:lnTo>
                  <a:lnTo>
                    <a:pt x="791" y="68"/>
                  </a:lnTo>
                  <a:lnTo>
                    <a:pt x="928" y="53"/>
                  </a:lnTo>
                  <a:lnTo>
                    <a:pt x="1038" y="37"/>
                  </a:lnTo>
                  <a:lnTo>
                    <a:pt x="1158" y="42"/>
                  </a:lnTo>
                  <a:lnTo>
                    <a:pt x="1200" y="21"/>
                  </a:lnTo>
                  <a:lnTo>
                    <a:pt x="1331" y="27"/>
                  </a:lnTo>
                  <a:lnTo>
                    <a:pt x="1467" y="58"/>
                  </a:lnTo>
                  <a:lnTo>
                    <a:pt x="1587" y="79"/>
                  </a:lnTo>
                  <a:lnTo>
                    <a:pt x="1661" y="110"/>
                  </a:lnTo>
                  <a:lnTo>
                    <a:pt x="1739" y="158"/>
                  </a:lnTo>
                  <a:lnTo>
                    <a:pt x="1865" y="210"/>
                  </a:lnTo>
                  <a:lnTo>
                    <a:pt x="1959" y="273"/>
                  </a:lnTo>
                  <a:lnTo>
                    <a:pt x="2043" y="330"/>
                  </a:lnTo>
                  <a:lnTo>
                    <a:pt x="2116" y="404"/>
                  </a:lnTo>
                  <a:lnTo>
                    <a:pt x="2163" y="472"/>
                  </a:lnTo>
                  <a:lnTo>
                    <a:pt x="2195" y="524"/>
                  </a:lnTo>
                  <a:lnTo>
                    <a:pt x="2200" y="597"/>
                  </a:lnTo>
                  <a:lnTo>
                    <a:pt x="2200" y="681"/>
                  </a:lnTo>
                  <a:lnTo>
                    <a:pt x="2195" y="775"/>
                  </a:lnTo>
                  <a:lnTo>
                    <a:pt x="2195" y="953"/>
                  </a:lnTo>
                  <a:lnTo>
                    <a:pt x="2195" y="1116"/>
                  </a:lnTo>
                  <a:lnTo>
                    <a:pt x="2200" y="1268"/>
                  </a:lnTo>
                  <a:lnTo>
                    <a:pt x="2200" y="1409"/>
                  </a:lnTo>
                  <a:lnTo>
                    <a:pt x="2195" y="1514"/>
                  </a:lnTo>
                  <a:lnTo>
                    <a:pt x="2226" y="1514"/>
                  </a:lnTo>
                  <a:lnTo>
                    <a:pt x="2226" y="1399"/>
                  </a:lnTo>
                  <a:lnTo>
                    <a:pt x="2226" y="1268"/>
                  </a:lnTo>
                  <a:lnTo>
                    <a:pt x="2221" y="1163"/>
                  </a:lnTo>
                  <a:lnTo>
                    <a:pt x="2221" y="990"/>
                  </a:lnTo>
                  <a:lnTo>
                    <a:pt x="2221" y="864"/>
                  </a:lnTo>
                  <a:lnTo>
                    <a:pt x="2226" y="739"/>
                  </a:lnTo>
                  <a:lnTo>
                    <a:pt x="2226" y="650"/>
                  </a:lnTo>
                  <a:lnTo>
                    <a:pt x="2221" y="529"/>
                  </a:lnTo>
                  <a:lnTo>
                    <a:pt x="2190" y="472"/>
                  </a:lnTo>
                  <a:lnTo>
                    <a:pt x="2142" y="398"/>
                  </a:lnTo>
                  <a:lnTo>
                    <a:pt x="2085" y="341"/>
                  </a:lnTo>
                  <a:lnTo>
                    <a:pt x="2017" y="283"/>
                  </a:lnTo>
                  <a:lnTo>
                    <a:pt x="1938" y="231"/>
                  </a:lnTo>
                  <a:lnTo>
                    <a:pt x="1881" y="189"/>
                  </a:lnTo>
                  <a:lnTo>
                    <a:pt x="1765" y="147"/>
                  </a:lnTo>
                  <a:lnTo>
                    <a:pt x="1713" y="116"/>
                  </a:lnTo>
                  <a:lnTo>
                    <a:pt x="1634" y="74"/>
                  </a:lnTo>
                  <a:lnTo>
                    <a:pt x="1535" y="42"/>
                  </a:lnTo>
                  <a:lnTo>
                    <a:pt x="1488" y="32"/>
                  </a:lnTo>
                  <a:lnTo>
                    <a:pt x="1415" y="21"/>
                  </a:lnTo>
                  <a:lnTo>
                    <a:pt x="1378" y="11"/>
                  </a:lnTo>
                  <a:lnTo>
                    <a:pt x="1247" y="0"/>
                  </a:lnTo>
                  <a:lnTo>
                    <a:pt x="1195" y="0"/>
                  </a:lnTo>
                  <a:lnTo>
                    <a:pt x="1132" y="11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CC66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211" y="1772"/>
              <a:ext cx="1482" cy="1514"/>
            </a:xfrm>
            <a:custGeom>
              <a:avLst/>
              <a:gdLst/>
              <a:ahLst/>
              <a:cxnLst>
                <a:cxn ang="0">
                  <a:pos x="660" y="48"/>
                </a:cxn>
                <a:cxn ang="0">
                  <a:pos x="445" y="152"/>
                </a:cxn>
                <a:cxn ang="0">
                  <a:pos x="262" y="299"/>
                </a:cxn>
                <a:cxn ang="0">
                  <a:pos x="115" y="487"/>
                </a:cxn>
                <a:cxn ang="0">
                  <a:pos x="53" y="634"/>
                </a:cxn>
                <a:cxn ang="0">
                  <a:pos x="21" y="875"/>
                </a:cxn>
                <a:cxn ang="0">
                  <a:pos x="0" y="1205"/>
                </a:cxn>
                <a:cxn ang="0">
                  <a:pos x="32" y="1508"/>
                </a:cxn>
                <a:cxn ang="0">
                  <a:pos x="37" y="980"/>
                </a:cxn>
                <a:cxn ang="0">
                  <a:pos x="53" y="791"/>
                </a:cxn>
                <a:cxn ang="0">
                  <a:pos x="100" y="587"/>
                </a:cxn>
                <a:cxn ang="0">
                  <a:pos x="173" y="456"/>
                </a:cxn>
                <a:cxn ang="0">
                  <a:pos x="320" y="283"/>
                </a:cxn>
                <a:cxn ang="0">
                  <a:pos x="498" y="147"/>
                </a:cxn>
                <a:cxn ang="0">
                  <a:pos x="723" y="48"/>
                </a:cxn>
                <a:cxn ang="0">
                  <a:pos x="718" y="42"/>
                </a:cxn>
                <a:cxn ang="0">
                  <a:pos x="718" y="278"/>
                </a:cxn>
                <a:cxn ang="0">
                  <a:pos x="712" y="466"/>
                </a:cxn>
                <a:cxn ang="0">
                  <a:pos x="723" y="665"/>
                </a:cxn>
                <a:cxn ang="0">
                  <a:pos x="718" y="1001"/>
                </a:cxn>
                <a:cxn ang="0">
                  <a:pos x="718" y="1346"/>
                </a:cxn>
                <a:cxn ang="0">
                  <a:pos x="739" y="1508"/>
                </a:cxn>
                <a:cxn ang="0">
                  <a:pos x="749" y="1315"/>
                </a:cxn>
                <a:cxn ang="0">
                  <a:pos x="754" y="1163"/>
                </a:cxn>
                <a:cxn ang="0">
                  <a:pos x="749" y="948"/>
                </a:cxn>
                <a:cxn ang="0">
                  <a:pos x="754" y="644"/>
                </a:cxn>
                <a:cxn ang="0">
                  <a:pos x="744" y="446"/>
                </a:cxn>
                <a:cxn ang="0">
                  <a:pos x="749" y="100"/>
                </a:cxn>
                <a:cxn ang="0">
                  <a:pos x="828" y="58"/>
                </a:cxn>
                <a:cxn ang="0">
                  <a:pos x="1027" y="147"/>
                </a:cxn>
                <a:cxn ang="0">
                  <a:pos x="1241" y="336"/>
                </a:cxn>
                <a:cxn ang="0">
                  <a:pos x="1335" y="571"/>
                </a:cxn>
                <a:cxn ang="0">
                  <a:pos x="1393" y="744"/>
                </a:cxn>
                <a:cxn ang="0">
                  <a:pos x="1430" y="953"/>
                </a:cxn>
                <a:cxn ang="0">
                  <a:pos x="1456" y="1194"/>
                </a:cxn>
                <a:cxn ang="0">
                  <a:pos x="1482" y="1514"/>
                </a:cxn>
                <a:cxn ang="0">
                  <a:pos x="1477" y="1084"/>
                </a:cxn>
                <a:cxn ang="0">
                  <a:pos x="1456" y="932"/>
                </a:cxn>
                <a:cxn ang="0">
                  <a:pos x="1425" y="770"/>
                </a:cxn>
                <a:cxn ang="0">
                  <a:pos x="1367" y="566"/>
                </a:cxn>
                <a:cxn ang="0">
                  <a:pos x="1267" y="325"/>
                </a:cxn>
                <a:cxn ang="0">
                  <a:pos x="1053" y="126"/>
                </a:cxn>
                <a:cxn ang="0">
                  <a:pos x="854" y="27"/>
                </a:cxn>
                <a:cxn ang="0">
                  <a:pos x="728" y="11"/>
                </a:cxn>
              </a:cxnLst>
              <a:rect l="0" t="0" r="r" b="b"/>
              <a:pathLst>
                <a:path w="1482" h="1514">
                  <a:moveTo>
                    <a:pt x="728" y="11"/>
                  </a:moveTo>
                  <a:lnTo>
                    <a:pt x="660" y="48"/>
                  </a:lnTo>
                  <a:lnTo>
                    <a:pt x="571" y="89"/>
                  </a:lnTo>
                  <a:lnTo>
                    <a:pt x="445" y="152"/>
                  </a:lnTo>
                  <a:lnTo>
                    <a:pt x="356" y="215"/>
                  </a:lnTo>
                  <a:lnTo>
                    <a:pt x="262" y="299"/>
                  </a:lnTo>
                  <a:lnTo>
                    <a:pt x="178" y="398"/>
                  </a:lnTo>
                  <a:lnTo>
                    <a:pt x="115" y="487"/>
                  </a:lnTo>
                  <a:lnTo>
                    <a:pt x="84" y="545"/>
                  </a:lnTo>
                  <a:lnTo>
                    <a:pt x="53" y="634"/>
                  </a:lnTo>
                  <a:lnTo>
                    <a:pt x="32" y="765"/>
                  </a:lnTo>
                  <a:lnTo>
                    <a:pt x="21" y="875"/>
                  </a:lnTo>
                  <a:lnTo>
                    <a:pt x="5" y="1027"/>
                  </a:lnTo>
                  <a:lnTo>
                    <a:pt x="0" y="1205"/>
                  </a:lnTo>
                  <a:lnTo>
                    <a:pt x="5" y="1508"/>
                  </a:lnTo>
                  <a:lnTo>
                    <a:pt x="32" y="1508"/>
                  </a:lnTo>
                  <a:lnTo>
                    <a:pt x="32" y="1095"/>
                  </a:lnTo>
                  <a:lnTo>
                    <a:pt x="37" y="980"/>
                  </a:lnTo>
                  <a:lnTo>
                    <a:pt x="42" y="912"/>
                  </a:lnTo>
                  <a:lnTo>
                    <a:pt x="53" y="791"/>
                  </a:lnTo>
                  <a:lnTo>
                    <a:pt x="74" y="665"/>
                  </a:lnTo>
                  <a:lnTo>
                    <a:pt x="100" y="587"/>
                  </a:lnTo>
                  <a:lnTo>
                    <a:pt x="136" y="514"/>
                  </a:lnTo>
                  <a:lnTo>
                    <a:pt x="173" y="456"/>
                  </a:lnTo>
                  <a:lnTo>
                    <a:pt x="220" y="388"/>
                  </a:lnTo>
                  <a:lnTo>
                    <a:pt x="320" y="283"/>
                  </a:lnTo>
                  <a:lnTo>
                    <a:pt x="409" y="205"/>
                  </a:lnTo>
                  <a:lnTo>
                    <a:pt x="498" y="147"/>
                  </a:lnTo>
                  <a:lnTo>
                    <a:pt x="597" y="105"/>
                  </a:lnTo>
                  <a:lnTo>
                    <a:pt x="723" y="48"/>
                  </a:lnTo>
                  <a:lnTo>
                    <a:pt x="765" y="53"/>
                  </a:lnTo>
                  <a:lnTo>
                    <a:pt x="718" y="42"/>
                  </a:lnTo>
                  <a:lnTo>
                    <a:pt x="718" y="168"/>
                  </a:lnTo>
                  <a:lnTo>
                    <a:pt x="718" y="278"/>
                  </a:lnTo>
                  <a:lnTo>
                    <a:pt x="718" y="414"/>
                  </a:lnTo>
                  <a:lnTo>
                    <a:pt x="712" y="466"/>
                  </a:lnTo>
                  <a:lnTo>
                    <a:pt x="712" y="597"/>
                  </a:lnTo>
                  <a:lnTo>
                    <a:pt x="723" y="665"/>
                  </a:lnTo>
                  <a:lnTo>
                    <a:pt x="723" y="864"/>
                  </a:lnTo>
                  <a:lnTo>
                    <a:pt x="718" y="1001"/>
                  </a:lnTo>
                  <a:lnTo>
                    <a:pt x="723" y="1184"/>
                  </a:lnTo>
                  <a:lnTo>
                    <a:pt x="718" y="1346"/>
                  </a:lnTo>
                  <a:lnTo>
                    <a:pt x="718" y="1508"/>
                  </a:lnTo>
                  <a:lnTo>
                    <a:pt x="739" y="1508"/>
                  </a:lnTo>
                  <a:lnTo>
                    <a:pt x="754" y="1508"/>
                  </a:lnTo>
                  <a:lnTo>
                    <a:pt x="749" y="1315"/>
                  </a:lnTo>
                  <a:lnTo>
                    <a:pt x="754" y="1231"/>
                  </a:lnTo>
                  <a:lnTo>
                    <a:pt x="754" y="1163"/>
                  </a:lnTo>
                  <a:lnTo>
                    <a:pt x="754" y="1063"/>
                  </a:lnTo>
                  <a:lnTo>
                    <a:pt x="749" y="948"/>
                  </a:lnTo>
                  <a:lnTo>
                    <a:pt x="754" y="917"/>
                  </a:lnTo>
                  <a:lnTo>
                    <a:pt x="754" y="644"/>
                  </a:lnTo>
                  <a:lnTo>
                    <a:pt x="739" y="608"/>
                  </a:lnTo>
                  <a:lnTo>
                    <a:pt x="744" y="446"/>
                  </a:lnTo>
                  <a:lnTo>
                    <a:pt x="749" y="189"/>
                  </a:lnTo>
                  <a:lnTo>
                    <a:pt x="749" y="100"/>
                  </a:lnTo>
                  <a:lnTo>
                    <a:pt x="775" y="37"/>
                  </a:lnTo>
                  <a:lnTo>
                    <a:pt x="828" y="58"/>
                  </a:lnTo>
                  <a:lnTo>
                    <a:pt x="911" y="84"/>
                  </a:lnTo>
                  <a:lnTo>
                    <a:pt x="1027" y="147"/>
                  </a:lnTo>
                  <a:lnTo>
                    <a:pt x="1131" y="215"/>
                  </a:lnTo>
                  <a:lnTo>
                    <a:pt x="1241" y="336"/>
                  </a:lnTo>
                  <a:lnTo>
                    <a:pt x="1299" y="477"/>
                  </a:lnTo>
                  <a:lnTo>
                    <a:pt x="1335" y="571"/>
                  </a:lnTo>
                  <a:lnTo>
                    <a:pt x="1367" y="665"/>
                  </a:lnTo>
                  <a:lnTo>
                    <a:pt x="1393" y="744"/>
                  </a:lnTo>
                  <a:lnTo>
                    <a:pt x="1414" y="864"/>
                  </a:lnTo>
                  <a:lnTo>
                    <a:pt x="1430" y="953"/>
                  </a:lnTo>
                  <a:lnTo>
                    <a:pt x="1440" y="1042"/>
                  </a:lnTo>
                  <a:lnTo>
                    <a:pt x="1456" y="1194"/>
                  </a:lnTo>
                  <a:lnTo>
                    <a:pt x="1456" y="1514"/>
                  </a:lnTo>
                  <a:lnTo>
                    <a:pt x="1482" y="1514"/>
                  </a:lnTo>
                  <a:lnTo>
                    <a:pt x="1482" y="1158"/>
                  </a:lnTo>
                  <a:lnTo>
                    <a:pt x="1477" y="1084"/>
                  </a:lnTo>
                  <a:lnTo>
                    <a:pt x="1472" y="995"/>
                  </a:lnTo>
                  <a:lnTo>
                    <a:pt x="1456" y="932"/>
                  </a:lnTo>
                  <a:lnTo>
                    <a:pt x="1445" y="854"/>
                  </a:lnTo>
                  <a:lnTo>
                    <a:pt x="1425" y="770"/>
                  </a:lnTo>
                  <a:lnTo>
                    <a:pt x="1409" y="676"/>
                  </a:lnTo>
                  <a:lnTo>
                    <a:pt x="1367" y="566"/>
                  </a:lnTo>
                  <a:lnTo>
                    <a:pt x="1315" y="435"/>
                  </a:lnTo>
                  <a:lnTo>
                    <a:pt x="1267" y="325"/>
                  </a:lnTo>
                  <a:lnTo>
                    <a:pt x="1189" y="220"/>
                  </a:lnTo>
                  <a:lnTo>
                    <a:pt x="1053" y="126"/>
                  </a:lnTo>
                  <a:lnTo>
                    <a:pt x="943" y="63"/>
                  </a:lnTo>
                  <a:lnTo>
                    <a:pt x="854" y="27"/>
                  </a:lnTo>
                  <a:lnTo>
                    <a:pt x="780" y="0"/>
                  </a:lnTo>
                  <a:lnTo>
                    <a:pt x="728" y="11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CC66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 rot="-1358092">
              <a:off x="2927" y="1754"/>
              <a:ext cx="116" cy="71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876" y="1317"/>
              <a:ext cx="115" cy="157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0" y="110"/>
                </a:cxn>
                <a:cxn ang="0">
                  <a:pos x="0" y="141"/>
                </a:cxn>
                <a:cxn ang="0">
                  <a:pos x="37" y="157"/>
                </a:cxn>
                <a:cxn ang="0">
                  <a:pos x="79" y="152"/>
                </a:cxn>
                <a:cxn ang="0">
                  <a:pos x="105" y="131"/>
                </a:cxn>
                <a:cxn ang="0">
                  <a:pos x="115" y="89"/>
                </a:cxn>
                <a:cxn ang="0">
                  <a:pos x="100" y="52"/>
                </a:cxn>
                <a:cxn ang="0">
                  <a:pos x="94" y="0"/>
                </a:cxn>
                <a:cxn ang="0">
                  <a:pos x="11" y="0"/>
                </a:cxn>
                <a:cxn ang="0">
                  <a:pos x="11" y="63"/>
                </a:cxn>
              </a:cxnLst>
              <a:rect l="0" t="0" r="r" b="b"/>
              <a:pathLst>
                <a:path w="115" h="157">
                  <a:moveTo>
                    <a:pt x="11" y="63"/>
                  </a:moveTo>
                  <a:lnTo>
                    <a:pt x="0" y="110"/>
                  </a:lnTo>
                  <a:lnTo>
                    <a:pt x="0" y="141"/>
                  </a:lnTo>
                  <a:lnTo>
                    <a:pt x="37" y="157"/>
                  </a:lnTo>
                  <a:lnTo>
                    <a:pt x="79" y="152"/>
                  </a:lnTo>
                  <a:lnTo>
                    <a:pt x="105" y="131"/>
                  </a:lnTo>
                  <a:lnTo>
                    <a:pt x="115" y="89"/>
                  </a:lnTo>
                  <a:lnTo>
                    <a:pt x="100" y="52"/>
                  </a:lnTo>
                  <a:lnTo>
                    <a:pt x="94" y="0"/>
                  </a:lnTo>
                  <a:lnTo>
                    <a:pt x="11" y="0"/>
                  </a:lnTo>
                  <a:lnTo>
                    <a:pt x="11" y="63"/>
                  </a:lnTo>
                  <a:close/>
                </a:path>
              </a:pathLst>
            </a:cu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3515" y="1436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/>
                <a:t>First crown root</a:t>
              </a:r>
            </a:p>
          </p:txBody>
        </p:sp>
        <p:cxnSp>
          <p:nvCxnSpPr>
            <p:cNvPr id="45" name="AutoShape 44"/>
            <p:cNvCxnSpPr>
              <a:cxnSpLocks noChangeShapeType="1"/>
              <a:stCxn id="44" idx="1"/>
              <a:endCxn id="36" idx="5"/>
            </p:cNvCxnSpPr>
            <p:nvPr/>
          </p:nvCxnSpPr>
          <p:spPr bwMode="auto">
            <a:xfrm flipH="1">
              <a:off x="3217" y="1552"/>
              <a:ext cx="29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45"/>
            <p:cNvCxnSpPr>
              <a:cxnSpLocks noChangeShapeType="1"/>
              <a:stCxn id="35" idx="1"/>
              <a:endCxn id="43" idx="7"/>
            </p:cNvCxnSpPr>
            <p:nvPr/>
          </p:nvCxnSpPr>
          <p:spPr bwMode="auto">
            <a:xfrm rot="10800000" flipV="1">
              <a:off x="2976" y="1075"/>
              <a:ext cx="193" cy="294"/>
            </a:xfrm>
            <a:prstGeom prst="bentConnector3">
              <a:avLst>
                <a:gd name="adj1" fmla="val 4611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7" name="AutoShape 46"/>
            <p:cNvCxnSpPr>
              <a:cxnSpLocks noChangeShapeType="1"/>
              <a:stCxn id="37" idx="2"/>
              <a:endCxn id="40" idx="41"/>
            </p:cNvCxnSpPr>
            <p:nvPr/>
          </p:nvCxnSpPr>
          <p:spPr bwMode="auto">
            <a:xfrm rot="16200000" flipH="1">
              <a:off x="2590" y="978"/>
              <a:ext cx="310" cy="1425"/>
            </a:xfrm>
            <a:prstGeom prst="bentConnector3">
              <a:avLst>
                <a:gd name="adj1" fmla="val 3806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4029" y="1918"/>
              <a:ext cx="1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/>
                <a:t>First seminal pair</a:t>
              </a:r>
            </a:p>
          </p:txBody>
        </p:sp>
        <p:cxnSp>
          <p:nvCxnSpPr>
            <p:cNvPr id="49" name="AutoShape 48"/>
            <p:cNvCxnSpPr>
              <a:cxnSpLocks noChangeShapeType="1"/>
              <a:stCxn id="48" idx="2"/>
              <a:endCxn id="41" idx="38"/>
            </p:cNvCxnSpPr>
            <p:nvPr/>
          </p:nvCxnSpPr>
          <p:spPr bwMode="auto">
            <a:xfrm rot="5400000">
              <a:off x="3963" y="1822"/>
              <a:ext cx="393" cy="1047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0" name="AutoShape 49"/>
            <p:cNvCxnSpPr>
              <a:cxnSpLocks noChangeShapeType="1"/>
              <a:stCxn id="48" idx="2"/>
              <a:endCxn id="41" idx="8"/>
            </p:cNvCxnSpPr>
            <p:nvPr/>
          </p:nvCxnSpPr>
          <p:spPr bwMode="auto">
            <a:xfrm rot="5400000">
              <a:off x="3164" y="1233"/>
              <a:ext cx="603" cy="2435"/>
            </a:xfrm>
            <a:prstGeom prst="bentConnector4">
              <a:avLst>
                <a:gd name="adj1" fmla="val 99833"/>
                <a:gd name="adj2" fmla="val 8328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7207250" y="6086475"/>
            <a:ext cx="1674813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Winter wheat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26988" y="6561138"/>
            <a:ext cx="1452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/>
              <a:t>Veseth et al., 1986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9144000" cy="644525"/>
          </a:xfrm>
        </p:spPr>
        <p:txBody>
          <a:bodyPr>
            <a:normAutofit fontScale="90000"/>
          </a:bodyPr>
          <a:lstStyle/>
          <a:p>
            <a:r>
              <a:rPr lang="en-US" sz="4200" dirty="0"/>
              <a:t>P </a:t>
            </a:r>
            <a:r>
              <a:rPr lang="en-US" sz="4200" dirty="0" smtClean="0"/>
              <a:t>Deficiency Symptoms- Corn</a:t>
            </a:r>
            <a:endParaRPr lang="en-US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524250" cy="469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" name="Picture 8" descr="1phos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362200"/>
            <a:ext cx="4343400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2908" y="6324600"/>
            <a:ext cx="1308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J. Sawyer, ISU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685800" y="4572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dirty="0" smtClean="0"/>
              <a:t>Soil Test P</a:t>
            </a:r>
            <a:r>
              <a:rPr kumimoji="0" 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924800" cy="4191000"/>
          </a:xfrm>
        </p:spPr>
        <p:txBody>
          <a:bodyPr>
            <a:noAutofit/>
          </a:bodyPr>
          <a:lstStyle/>
          <a:p>
            <a:pPr marL="347663" indent="-347663" algn="l">
              <a:buFont typeface="Wingdings" pitchFamily="2" charset="2"/>
              <a:buChar char="Ø"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347663" indent="-347663" algn="l">
              <a:buFont typeface="Wingdings" pitchFamily="2" charset="2"/>
              <a:buChar char="Ø"/>
            </a:pP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6002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600" dirty="0" smtClean="0"/>
              <a:t>Soil test to know what P application rate are really needed.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dirty="0" smtClean="0"/>
              <a:t>Avoid applications to fields or field areas that do not need the nutrients or lime.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dirty="0" smtClean="0"/>
              <a:t>Compared to the cost of nutrient and lime inputs, soil testing is inexpensive and provides a good return on investment.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dirty="0" smtClean="0"/>
              <a:t>Evaluate soil test results to determine Phosphorus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52400" y="3810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Soil test P change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9"/>
          <p:cNvSpPr txBox="1">
            <a:spLocks/>
          </p:cNvSpPr>
          <p:nvPr/>
        </p:nvSpPr>
        <p:spPr>
          <a:xfrm>
            <a:off x="533400" y="60198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P rates to maximize yield and maintain soil test levels?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4547" y="914400"/>
            <a:ext cx="7901253" cy="5029200"/>
            <a:chOff x="855547" y="2667000"/>
            <a:chExt cx="7069253" cy="4069378"/>
          </a:xfrm>
        </p:grpSpPr>
        <p:grpSp>
          <p:nvGrpSpPr>
            <p:cNvPr id="7" name="Group 12"/>
            <p:cNvGrpSpPr/>
            <p:nvPr/>
          </p:nvGrpSpPr>
          <p:grpSpPr>
            <a:xfrm>
              <a:off x="855547" y="2667000"/>
              <a:ext cx="7069253" cy="4069378"/>
              <a:chOff x="855547" y="2667000"/>
              <a:chExt cx="7069253" cy="4069378"/>
            </a:xfrm>
          </p:grpSpPr>
          <p:graphicFrame>
            <p:nvGraphicFramePr>
              <p:cNvPr id="9" name="Object 2"/>
              <p:cNvGraphicFramePr>
                <a:graphicFrameLocks noChangeAspect="1"/>
              </p:cNvGraphicFramePr>
              <p:nvPr/>
            </p:nvGraphicFramePr>
            <p:xfrm>
              <a:off x="1143000" y="2743200"/>
              <a:ext cx="6781800" cy="3775435"/>
            </p:xfrm>
            <a:graphic>
              <a:graphicData uri="http://schemas.openxmlformats.org/presentationml/2006/ole">
                <p:oleObj spid="_x0000_s49154" name="Chart" r:id="rId4" imgW="7772471" imgH="4115014" progId="MSGraph.Chart.8">
                  <p:embed followColorScheme="full"/>
                </p:oleObj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4290293" y="6336268"/>
                <a:ext cx="63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Year</a:t>
                </a:r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319955" y="4217178"/>
                <a:ext cx="1429164" cy="357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Soil test P, </a:t>
                </a:r>
                <a:r>
                  <a:rPr lang="en-US" sz="2000" dirty="0" err="1" smtClean="0"/>
                  <a:t>ppm</a:t>
                </a:r>
                <a:endParaRPr lang="en-US" sz="20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76600" y="2667000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u="sng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52220" y="3048000"/>
                <a:ext cx="1405012" cy="224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Barney Gordon, 2008 </a:t>
                </a:r>
                <a:endParaRPr lang="en-US" sz="1200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3124200"/>
              <a:ext cx="12947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30 lb P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O</a:t>
              </a:r>
              <a:r>
                <a:rPr lang="en-US" sz="1400" baseline="-25000" dirty="0" smtClean="0"/>
                <a:t>5</a:t>
              </a:r>
              <a:r>
                <a:rPr lang="en-US" sz="1400" dirty="0" smtClean="0"/>
                <a:t>/acre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52400" y="5334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Probability of Fertilizer Response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828800"/>
          <a:ext cx="6629400" cy="3086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95600"/>
                <a:gridCol w="3733800"/>
              </a:tblGrid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 smtClean="0"/>
                        <a:t>P Test Level, </a:t>
                      </a:r>
                      <a:r>
                        <a:rPr lang="en-US" sz="2800" u="none" strike="noStrike" dirty="0" err="1" smtClean="0"/>
                        <a:t>ppm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 smtClean="0"/>
                        <a:t>Probability of Response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/>
                        <a:t>&lt;5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        85-100</a:t>
                      </a:r>
                      <a:r>
                        <a:rPr lang="en-US" sz="2800" u="none" strike="noStrike" dirty="0"/>
                        <a:t>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 smtClean="0"/>
                        <a:t>6-12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        60-85</a:t>
                      </a:r>
                      <a:r>
                        <a:rPr lang="en-US" sz="2800" u="none" strike="noStrike" dirty="0"/>
                        <a:t>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/>
                        <a:t>13-20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marL="0" indent="0" algn="l" rtl="0" fontAlgn="b"/>
                      <a:r>
                        <a:rPr lang="en-US" sz="2800" u="none" strike="noStrike" dirty="0" smtClean="0"/>
                        <a:t>    30-60%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2900" marR="9525" marT="9525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/>
                        <a:t>20-30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 smtClean="0"/>
                        <a:t>    10-30%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2900" marR="9525" marT="9525" marB="0" anchor="b"/>
                </a:tc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u="none" strike="noStrike" dirty="0"/>
                        <a:t>&gt;30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429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          0-10</a:t>
                      </a:r>
                      <a:r>
                        <a:rPr lang="en-US" sz="2800" u="none" strike="noStrike" dirty="0"/>
                        <a:t>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457200" y="50292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 soil tests to predict the “Probability of response” and the likely “magnitude of response”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001000" cy="51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45"/>
          <p:cNvSpPr txBox="1">
            <a:spLocks/>
          </p:cNvSpPr>
          <p:nvPr/>
        </p:nvSpPr>
        <p:spPr>
          <a:xfrm>
            <a:off x="304800" y="563562"/>
            <a:ext cx="8686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Corn, grain sorghum and wheat Phosphorus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5257800"/>
            <a:ext cx="1905000" cy="4572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3962400"/>
            <a:ext cx="1295400" cy="5334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3048000"/>
            <a:ext cx="1295400" cy="6858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8229600" cy="460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983736" y="2091223"/>
            <a:ext cx="381000" cy="38100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Corn, Grain Sorghum and Wheat P Sufficiency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6443512"/>
            <a:ext cx="23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Kansas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473075" y="457200"/>
            <a:ext cx="695166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Approaches to P fertilization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466725" y="1404938"/>
            <a:ext cx="7991475" cy="49863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Sufficiency approach:</a:t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P to maximize</a:t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 returns to fertilization</a:t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year of application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Strategy: fertilize only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there is a good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chance that a profitable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yield response will be realized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test levels kept in lower,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responsive ranges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Normally adopted on land leased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short periods of time or when cash flow is limited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892257" y="1600200"/>
            <a:ext cx="3904080" cy="2787357"/>
            <a:chOff x="3081" y="1026"/>
            <a:chExt cx="2225" cy="1738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71" y="1026"/>
              <a:ext cx="0" cy="14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366" y="2473"/>
              <a:ext cx="19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6200000">
              <a:off x="2688" y="1730"/>
              <a:ext cx="98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/>
                <a:t>Relative yield, %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795" y="2553"/>
              <a:ext cx="83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/>
                <a:t>Soil test P level</a:t>
              </a: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440" y="1310"/>
              <a:ext cx="1543" cy="1157"/>
            </a:xfrm>
            <a:custGeom>
              <a:avLst/>
              <a:gdLst/>
              <a:ahLst/>
              <a:cxnLst>
                <a:cxn ang="0">
                  <a:pos x="0" y="1157"/>
                </a:cxn>
                <a:cxn ang="0">
                  <a:pos x="5" y="1078"/>
                </a:cxn>
                <a:cxn ang="0">
                  <a:pos x="21" y="946"/>
                </a:cxn>
                <a:cxn ang="0">
                  <a:pos x="37" y="793"/>
                </a:cxn>
                <a:cxn ang="0">
                  <a:pos x="58" y="661"/>
                </a:cxn>
                <a:cxn ang="0">
                  <a:pos x="90" y="502"/>
                </a:cxn>
                <a:cxn ang="0">
                  <a:pos x="127" y="386"/>
                </a:cxn>
                <a:cxn ang="0">
                  <a:pos x="164" y="285"/>
                </a:cxn>
                <a:cxn ang="0">
                  <a:pos x="196" y="222"/>
                </a:cxn>
                <a:cxn ang="0">
                  <a:pos x="233" y="180"/>
                </a:cxn>
                <a:cxn ang="0">
                  <a:pos x="270" y="137"/>
                </a:cxn>
                <a:cxn ang="0">
                  <a:pos x="317" y="106"/>
                </a:cxn>
                <a:cxn ang="0">
                  <a:pos x="370" y="74"/>
                </a:cxn>
                <a:cxn ang="0">
                  <a:pos x="428" y="48"/>
                </a:cxn>
                <a:cxn ang="0">
                  <a:pos x="491" y="32"/>
                </a:cxn>
                <a:cxn ang="0">
                  <a:pos x="555" y="26"/>
                </a:cxn>
                <a:cxn ang="0">
                  <a:pos x="629" y="21"/>
                </a:cxn>
                <a:cxn ang="0">
                  <a:pos x="919" y="5"/>
                </a:cxn>
                <a:cxn ang="0">
                  <a:pos x="1168" y="0"/>
                </a:cxn>
                <a:cxn ang="0">
                  <a:pos x="1543" y="0"/>
                </a:cxn>
              </a:cxnLst>
              <a:rect l="0" t="0" r="r" b="b"/>
              <a:pathLst>
                <a:path w="1543" h="1157">
                  <a:moveTo>
                    <a:pt x="0" y="1157"/>
                  </a:moveTo>
                  <a:lnTo>
                    <a:pt x="5" y="1078"/>
                  </a:lnTo>
                  <a:lnTo>
                    <a:pt x="21" y="946"/>
                  </a:lnTo>
                  <a:lnTo>
                    <a:pt x="37" y="793"/>
                  </a:lnTo>
                  <a:lnTo>
                    <a:pt x="58" y="661"/>
                  </a:lnTo>
                  <a:lnTo>
                    <a:pt x="90" y="502"/>
                  </a:lnTo>
                  <a:lnTo>
                    <a:pt x="127" y="386"/>
                  </a:lnTo>
                  <a:lnTo>
                    <a:pt x="164" y="285"/>
                  </a:lnTo>
                  <a:lnTo>
                    <a:pt x="196" y="222"/>
                  </a:lnTo>
                  <a:lnTo>
                    <a:pt x="233" y="180"/>
                  </a:lnTo>
                  <a:lnTo>
                    <a:pt x="270" y="137"/>
                  </a:lnTo>
                  <a:lnTo>
                    <a:pt x="317" y="106"/>
                  </a:lnTo>
                  <a:lnTo>
                    <a:pt x="370" y="74"/>
                  </a:lnTo>
                  <a:lnTo>
                    <a:pt x="428" y="48"/>
                  </a:lnTo>
                  <a:lnTo>
                    <a:pt x="491" y="32"/>
                  </a:lnTo>
                  <a:lnTo>
                    <a:pt x="555" y="26"/>
                  </a:lnTo>
                  <a:lnTo>
                    <a:pt x="629" y="21"/>
                  </a:lnTo>
                  <a:lnTo>
                    <a:pt x="919" y="5"/>
                  </a:lnTo>
                  <a:lnTo>
                    <a:pt x="1168" y="0"/>
                  </a:lnTo>
                  <a:lnTo>
                    <a:pt x="1543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447" y="1342"/>
              <a:ext cx="491" cy="1125"/>
            </a:xfrm>
            <a:custGeom>
              <a:avLst/>
              <a:gdLst/>
              <a:ahLst/>
              <a:cxnLst>
                <a:cxn ang="0">
                  <a:pos x="0" y="1125"/>
                </a:cxn>
                <a:cxn ang="0">
                  <a:pos x="5" y="1046"/>
                </a:cxn>
                <a:cxn ang="0">
                  <a:pos x="21" y="914"/>
                </a:cxn>
                <a:cxn ang="0">
                  <a:pos x="37" y="761"/>
                </a:cxn>
                <a:cxn ang="0">
                  <a:pos x="58" y="629"/>
                </a:cxn>
                <a:cxn ang="0">
                  <a:pos x="90" y="470"/>
                </a:cxn>
                <a:cxn ang="0">
                  <a:pos x="127" y="354"/>
                </a:cxn>
                <a:cxn ang="0">
                  <a:pos x="164" y="253"/>
                </a:cxn>
                <a:cxn ang="0">
                  <a:pos x="196" y="190"/>
                </a:cxn>
                <a:cxn ang="0">
                  <a:pos x="233" y="148"/>
                </a:cxn>
                <a:cxn ang="0">
                  <a:pos x="270" y="105"/>
                </a:cxn>
                <a:cxn ang="0">
                  <a:pos x="317" y="74"/>
                </a:cxn>
                <a:cxn ang="0">
                  <a:pos x="370" y="42"/>
                </a:cxn>
                <a:cxn ang="0">
                  <a:pos x="428" y="16"/>
                </a:cxn>
                <a:cxn ang="0">
                  <a:pos x="491" y="0"/>
                </a:cxn>
                <a:cxn ang="0">
                  <a:pos x="491" y="1125"/>
                </a:cxn>
                <a:cxn ang="0">
                  <a:pos x="0" y="1125"/>
                </a:cxn>
              </a:cxnLst>
              <a:rect l="0" t="0" r="r" b="b"/>
              <a:pathLst>
                <a:path w="491" h="1125">
                  <a:moveTo>
                    <a:pt x="0" y="1125"/>
                  </a:moveTo>
                  <a:lnTo>
                    <a:pt x="5" y="1046"/>
                  </a:lnTo>
                  <a:lnTo>
                    <a:pt x="21" y="914"/>
                  </a:lnTo>
                  <a:lnTo>
                    <a:pt x="37" y="761"/>
                  </a:lnTo>
                  <a:lnTo>
                    <a:pt x="58" y="629"/>
                  </a:lnTo>
                  <a:lnTo>
                    <a:pt x="90" y="470"/>
                  </a:lnTo>
                  <a:lnTo>
                    <a:pt x="127" y="354"/>
                  </a:lnTo>
                  <a:lnTo>
                    <a:pt x="164" y="253"/>
                  </a:lnTo>
                  <a:lnTo>
                    <a:pt x="196" y="190"/>
                  </a:lnTo>
                  <a:lnTo>
                    <a:pt x="233" y="148"/>
                  </a:lnTo>
                  <a:lnTo>
                    <a:pt x="270" y="105"/>
                  </a:lnTo>
                  <a:lnTo>
                    <a:pt x="317" y="74"/>
                  </a:lnTo>
                  <a:lnTo>
                    <a:pt x="370" y="42"/>
                  </a:lnTo>
                  <a:lnTo>
                    <a:pt x="428" y="16"/>
                  </a:lnTo>
                  <a:lnTo>
                    <a:pt x="491" y="0"/>
                  </a:lnTo>
                  <a:lnTo>
                    <a:pt x="491" y="1125"/>
                  </a:lnTo>
                  <a:lnTo>
                    <a:pt x="0" y="1125"/>
                  </a:lnTo>
                  <a:close/>
                </a:path>
              </a:pathLst>
            </a:custGeom>
            <a:pattFill prst="wdUpDiag">
              <a:fgClr>
                <a:schemeClr val="hlink"/>
              </a:fgClr>
              <a:bgClr>
                <a:srgbClr val="FFFFFF"/>
              </a:bgClr>
            </a:patt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668337" y="533400"/>
            <a:ext cx="695166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Approaches to P fertilization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466725" y="1404938"/>
            <a:ext cx="7991475" cy="49863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and maintenance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approach: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P as a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yield-limiting variable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Strategy: apply extra P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(more than expected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crop removal) to build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tests to levels that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not yield-limiting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test levels kept in higher,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non-responsive ranges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Normally adopted on owned land or land leased for longer periods of time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905376" y="1614488"/>
            <a:ext cx="3546476" cy="2790825"/>
            <a:chOff x="3072" y="1026"/>
            <a:chExt cx="2234" cy="1758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71" y="1026"/>
              <a:ext cx="0" cy="14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366" y="2473"/>
              <a:ext cx="19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6200000">
              <a:off x="2566" y="1732"/>
              <a:ext cx="1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/>
                <a:t>Relative yield, %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795" y="2553"/>
              <a:ext cx="1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/>
                <a:t>Soil test P level</a:t>
              </a: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440" y="1310"/>
              <a:ext cx="1543" cy="1157"/>
            </a:xfrm>
            <a:custGeom>
              <a:avLst/>
              <a:gdLst/>
              <a:ahLst/>
              <a:cxnLst>
                <a:cxn ang="0">
                  <a:pos x="0" y="1157"/>
                </a:cxn>
                <a:cxn ang="0">
                  <a:pos x="5" y="1078"/>
                </a:cxn>
                <a:cxn ang="0">
                  <a:pos x="21" y="946"/>
                </a:cxn>
                <a:cxn ang="0">
                  <a:pos x="37" y="793"/>
                </a:cxn>
                <a:cxn ang="0">
                  <a:pos x="58" y="661"/>
                </a:cxn>
                <a:cxn ang="0">
                  <a:pos x="90" y="502"/>
                </a:cxn>
                <a:cxn ang="0">
                  <a:pos x="127" y="386"/>
                </a:cxn>
                <a:cxn ang="0">
                  <a:pos x="164" y="285"/>
                </a:cxn>
                <a:cxn ang="0">
                  <a:pos x="196" y="222"/>
                </a:cxn>
                <a:cxn ang="0">
                  <a:pos x="233" y="180"/>
                </a:cxn>
                <a:cxn ang="0">
                  <a:pos x="270" y="137"/>
                </a:cxn>
                <a:cxn ang="0">
                  <a:pos x="317" y="106"/>
                </a:cxn>
                <a:cxn ang="0">
                  <a:pos x="370" y="74"/>
                </a:cxn>
                <a:cxn ang="0">
                  <a:pos x="428" y="48"/>
                </a:cxn>
                <a:cxn ang="0">
                  <a:pos x="491" y="32"/>
                </a:cxn>
                <a:cxn ang="0">
                  <a:pos x="555" y="26"/>
                </a:cxn>
                <a:cxn ang="0">
                  <a:pos x="629" y="21"/>
                </a:cxn>
                <a:cxn ang="0">
                  <a:pos x="919" y="5"/>
                </a:cxn>
                <a:cxn ang="0">
                  <a:pos x="1168" y="0"/>
                </a:cxn>
                <a:cxn ang="0">
                  <a:pos x="1543" y="0"/>
                </a:cxn>
              </a:cxnLst>
              <a:rect l="0" t="0" r="r" b="b"/>
              <a:pathLst>
                <a:path w="1543" h="1157">
                  <a:moveTo>
                    <a:pt x="0" y="1157"/>
                  </a:moveTo>
                  <a:lnTo>
                    <a:pt x="5" y="1078"/>
                  </a:lnTo>
                  <a:lnTo>
                    <a:pt x="21" y="946"/>
                  </a:lnTo>
                  <a:lnTo>
                    <a:pt x="37" y="793"/>
                  </a:lnTo>
                  <a:lnTo>
                    <a:pt x="58" y="661"/>
                  </a:lnTo>
                  <a:lnTo>
                    <a:pt x="90" y="502"/>
                  </a:lnTo>
                  <a:lnTo>
                    <a:pt x="127" y="386"/>
                  </a:lnTo>
                  <a:lnTo>
                    <a:pt x="164" y="285"/>
                  </a:lnTo>
                  <a:lnTo>
                    <a:pt x="196" y="222"/>
                  </a:lnTo>
                  <a:lnTo>
                    <a:pt x="233" y="180"/>
                  </a:lnTo>
                  <a:lnTo>
                    <a:pt x="270" y="137"/>
                  </a:lnTo>
                  <a:lnTo>
                    <a:pt x="317" y="106"/>
                  </a:lnTo>
                  <a:lnTo>
                    <a:pt x="370" y="74"/>
                  </a:lnTo>
                  <a:lnTo>
                    <a:pt x="428" y="48"/>
                  </a:lnTo>
                  <a:lnTo>
                    <a:pt x="491" y="32"/>
                  </a:lnTo>
                  <a:lnTo>
                    <a:pt x="555" y="26"/>
                  </a:lnTo>
                  <a:lnTo>
                    <a:pt x="629" y="21"/>
                  </a:lnTo>
                  <a:lnTo>
                    <a:pt x="919" y="5"/>
                  </a:lnTo>
                  <a:lnTo>
                    <a:pt x="1168" y="0"/>
                  </a:lnTo>
                  <a:lnTo>
                    <a:pt x="1543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 descr="Wide upward diagonal"/>
            <p:cNvSpPr>
              <a:spLocks/>
            </p:cNvSpPr>
            <p:nvPr/>
          </p:nvSpPr>
          <p:spPr bwMode="auto">
            <a:xfrm>
              <a:off x="3943" y="1326"/>
              <a:ext cx="365" cy="1142"/>
            </a:xfrm>
            <a:custGeom>
              <a:avLst/>
              <a:gdLst/>
              <a:ahLst/>
              <a:cxnLst>
                <a:cxn ang="0">
                  <a:pos x="0" y="1157"/>
                </a:cxn>
                <a:cxn ang="0">
                  <a:pos x="1" y="21"/>
                </a:cxn>
                <a:cxn ang="0">
                  <a:pos x="75" y="16"/>
                </a:cxn>
                <a:cxn ang="0">
                  <a:pos x="365" y="0"/>
                </a:cxn>
                <a:cxn ang="0">
                  <a:pos x="365" y="1157"/>
                </a:cxn>
                <a:cxn ang="0">
                  <a:pos x="0" y="1157"/>
                </a:cxn>
              </a:cxnLst>
              <a:rect l="0" t="0" r="r" b="b"/>
              <a:pathLst>
                <a:path w="365" h="1157">
                  <a:moveTo>
                    <a:pt x="0" y="1157"/>
                  </a:moveTo>
                  <a:lnTo>
                    <a:pt x="1" y="21"/>
                  </a:lnTo>
                  <a:lnTo>
                    <a:pt x="75" y="16"/>
                  </a:lnTo>
                  <a:lnTo>
                    <a:pt x="365" y="0"/>
                  </a:lnTo>
                  <a:lnTo>
                    <a:pt x="365" y="1157"/>
                  </a:lnTo>
                  <a:lnTo>
                    <a:pt x="0" y="1157"/>
                  </a:lnTo>
                  <a:close/>
                </a:path>
              </a:pathLst>
            </a:custGeom>
            <a:pattFill prst="wdUpDiag">
              <a:fgClr>
                <a:srgbClr val="008000"/>
              </a:fgClr>
              <a:bgClr>
                <a:srgbClr val="FFFFFF"/>
              </a:bgClr>
            </a:patt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 txBox="1">
            <a:spLocks noChangeArrowheads="1"/>
          </p:cNvSpPr>
          <p:nvPr/>
        </p:nvSpPr>
        <p:spPr>
          <a:xfrm>
            <a:off x="473075" y="152400"/>
            <a:ext cx="79851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happens to fertilizer P after I apply it?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7"/>
          <p:cNvSpPr txBox="1">
            <a:spLocks noChangeArrowheads="1"/>
          </p:cNvSpPr>
          <p:nvPr/>
        </p:nvSpPr>
        <p:spPr>
          <a:xfrm>
            <a:off x="466725" y="1600200"/>
            <a:ext cx="7991475" cy="11128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P: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to 30 % of applied 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Immediately available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12738" y="2868612"/>
            <a:ext cx="8483600" cy="3913188"/>
            <a:chOff x="509" y="1704"/>
            <a:chExt cx="5110" cy="247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09" y="2972"/>
              <a:ext cx="5110" cy="1205"/>
            </a:xfrm>
            <a:prstGeom prst="rect">
              <a:avLst/>
            </a:prstGeom>
            <a:gradFill rotWithShape="0">
              <a:gsLst>
                <a:gs pos="0">
                  <a:srgbClr val="D2B976">
                    <a:gamma/>
                    <a:shade val="46275"/>
                    <a:invGamma/>
                  </a:srgbClr>
                </a:gs>
                <a:gs pos="100000">
                  <a:srgbClr val="D2B9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>
                <a:latin typeface="Times New Roman" pitchFamily="18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268" y="2165"/>
              <a:ext cx="37" cy="397"/>
            </a:xfrm>
            <a:custGeom>
              <a:avLst/>
              <a:gdLst/>
              <a:ahLst/>
              <a:cxnLst>
                <a:cxn ang="0">
                  <a:pos x="4" y="380"/>
                </a:cxn>
                <a:cxn ang="0">
                  <a:pos x="0" y="268"/>
                </a:cxn>
                <a:cxn ang="0">
                  <a:pos x="4" y="200"/>
                </a:cxn>
                <a:cxn ang="0">
                  <a:pos x="4" y="100"/>
                </a:cxn>
                <a:cxn ang="0">
                  <a:pos x="4" y="44"/>
                </a:cxn>
                <a:cxn ang="0">
                  <a:pos x="12" y="0"/>
                </a:cxn>
                <a:cxn ang="0">
                  <a:pos x="32" y="28"/>
                </a:cxn>
                <a:cxn ang="0">
                  <a:pos x="36" y="64"/>
                </a:cxn>
                <a:cxn ang="0">
                  <a:pos x="36" y="204"/>
                </a:cxn>
                <a:cxn ang="0">
                  <a:pos x="36" y="352"/>
                </a:cxn>
                <a:cxn ang="0">
                  <a:pos x="36" y="444"/>
                </a:cxn>
                <a:cxn ang="0">
                  <a:pos x="4" y="432"/>
                </a:cxn>
                <a:cxn ang="0">
                  <a:pos x="4" y="380"/>
                </a:cxn>
              </a:cxnLst>
              <a:rect l="0" t="0" r="r" b="b"/>
              <a:pathLst>
                <a:path w="36" h="444">
                  <a:moveTo>
                    <a:pt x="4" y="380"/>
                  </a:moveTo>
                  <a:lnTo>
                    <a:pt x="0" y="268"/>
                  </a:lnTo>
                  <a:lnTo>
                    <a:pt x="4" y="200"/>
                  </a:lnTo>
                  <a:lnTo>
                    <a:pt x="4" y="100"/>
                  </a:lnTo>
                  <a:lnTo>
                    <a:pt x="4" y="44"/>
                  </a:lnTo>
                  <a:lnTo>
                    <a:pt x="12" y="0"/>
                  </a:lnTo>
                  <a:lnTo>
                    <a:pt x="32" y="28"/>
                  </a:lnTo>
                  <a:lnTo>
                    <a:pt x="36" y="64"/>
                  </a:lnTo>
                  <a:lnTo>
                    <a:pt x="36" y="204"/>
                  </a:lnTo>
                  <a:lnTo>
                    <a:pt x="36" y="352"/>
                  </a:lnTo>
                  <a:lnTo>
                    <a:pt x="36" y="444"/>
                  </a:lnTo>
                  <a:lnTo>
                    <a:pt x="4" y="432"/>
                  </a:lnTo>
                  <a:lnTo>
                    <a:pt x="4" y="380"/>
                  </a:lnTo>
                  <a:close/>
                </a:path>
              </a:pathLst>
            </a:custGeom>
            <a:gradFill rotWithShape="1">
              <a:gsLst>
                <a:gs pos="0">
                  <a:srgbClr val="669900"/>
                </a:gs>
                <a:gs pos="100000">
                  <a:srgbClr val="669900">
                    <a:gamma/>
                    <a:shade val="34902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33" y="2995"/>
              <a:ext cx="258" cy="204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2" y="188"/>
                </a:cxn>
                <a:cxn ang="0">
                  <a:pos x="48" y="160"/>
                </a:cxn>
                <a:cxn ang="0">
                  <a:pos x="92" y="104"/>
                </a:cxn>
                <a:cxn ang="0">
                  <a:pos x="100" y="56"/>
                </a:cxn>
                <a:cxn ang="0">
                  <a:pos x="136" y="0"/>
                </a:cxn>
                <a:cxn ang="0">
                  <a:pos x="172" y="8"/>
                </a:cxn>
                <a:cxn ang="0">
                  <a:pos x="200" y="48"/>
                </a:cxn>
                <a:cxn ang="0">
                  <a:pos x="152" y="16"/>
                </a:cxn>
                <a:cxn ang="0">
                  <a:pos x="184" y="52"/>
                </a:cxn>
                <a:cxn ang="0">
                  <a:pos x="212" y="92"/>
                </a:cxn>
                <a:cxn ang="0">
                  <a:pos x="224" y="144"/>
                </a:cxn>
                <a:cxn ang="0">
                  <a:pos x="244" y="176"/>
                </a:cxn>
                <a:cxn ang="0">
                  <a:pos x="252" y="228"/>
                </a:cxn>
                <a:cxn ang="0">
                  <a:pos x="224" y="180"/>
                </a:cxn>
                <a:cxn ang="0">
                  <a:pos x="212" y="144"/>
                </a:cxn>
                <a:cxn ang="0">
                  <a:pos x="212" y="116"/>
                </a:cxn>
                <a:cxn ang="0">
                  <a:pos x="192" y="80"/>
                </a:cxn>
                <a:cxn ang="0">
                  <a:pos x="172" y="64"/>
                </a:cxn>
                <a:cxn ang="0">
                  <a:pos x="144" y="20"/>
                </a:cxn>
                <a:cxn ang="0">
                  <a:pos x="116" y="48"/>
                </a:cxn>
                <a:cxn ang="0">
                  <a:pos x="104" y="84"/>
                </a:cxn>
                <a:cxn ang="0">
                  <a:pos x="100" y="120"/>
                </a:cxn>
                <a:cxn ang="0">
                  <a:pos x="80" y="136"/>
                </a:cxn>
                <a:cxn ang="0">
                  <a:pos x="60" y="156"/>
                </a:cxn>
                <a:cxn ang="0">
                  <a:pos x="40" y="180"/>
                </a:cxn>
                <a:cxn ang="0">
                  <a:pos x="0" y="224"/>
                </a:cxn>
              </a:cxnLst>
              <a:rect l="0" t="0" r="r" b="b"/>
              <a:pathLst>
                <a:path w="252" h="228">
                  <a:moveTo>
                    <a:pt x="0" y="224"/>
                  </a:moveTo>
                  <a:lnTo>
                    <a:pt x="12" y="188"/>
                  </a:lnTo>
                  <a:lnTo>
                    <a:pt x="48" y="160"/>
                  </a:lnTo>
                  <a:lnTo>
                    <a:pt x="92" y="104"/>
                  </a:lnTo>
                  <a:lnTo>
                    <a:pt x="100" y="56"/>
                  </a:lnTo>
                  <a:lnTo>
                    <a:pt x="136" y="0"/>
                  </a:lnTo>
                  <a:lnTo>
                    <a:pt x="172" y="8"/>
                  </a:lnTo>
                  <a:lnTo>
                    <a:pt x="200" y="48"/>
                  </a:lnTo>
                  <a:lnTo>
                    <a:pt x="152" y="16"/>
                  </a:lnTo>
                  <a:lnTo>
                    <a:pt x="184" y="52"/>
                  </a:lnTo>
                  <a:lnTo>
                    <a:pt x="212" y="92"/>
                  </a:lnTo>
                  <a:lnTo>
                    <a:pt x="224" y="144"/>
                  </a:lnTo>
                  <a:lnTo>
                    <a:pt x="244" y="176"/>
                  </a:lnTo>
                  <a:lnTo>
                    <a:pt x="252" y="228"/>
                  </a:lnTo>
                  <a:lnTo>
                    <a:pt x="224" y="180"/>
                  </a:lnTo>
                  <a:lnTo>
                    <a:pt x="212" y="144"/>
                  </a:lnTo>
                  <a:lnTo>
                    <a:pt x="212" y="116"/>
                  </a:lnTo>
                  <a:lnTo>
                    <a:pt x="192" y="80"/>
                  </a:lnTo>
                  <a:lnTo>
                    <a:pt x="172" y="64"/>
                  </a:lnTo>
                  <a:lnTo>
                    <a:pt x="144" y="20"/>
                  </a:lnTo>
                  <a:lnTo>
                    <a:pt x="116" y="48"/>
                  </a:lnTo>
                  <a:lnTo>
                    <a:pt x="104" y="84"/>
                  </a:lnTo>
                  <a:lnTo>
                    <a:pt x="100" y="120"/>
                  </a:lnTo>
                  <a:lnTo>
                    <a:pt x="80" y="136"/>
                  </a:lnTo>
                  <a:lnTo>
                    <a:pt x="60" y="156"/>
                  </a:lnTo>
                  <a:lnTo>
                    <a:pt x="40" y="180"/>
                  </a:lnTo>
                  <a:lnTo>
                    <a:pt x="0" y="224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758" y="2047"/>
              <a:ext cx="479" cy="1245"/>
              <a:chOff x="3396" y="1640"/>
              <a:chExt cx="468" cy="1392"/>
            </a:xfrm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3396" y="2028"/>
                <a:ext cx="236" cy="436"/>
              </a:xfrm>
              <a:custGeom>
                <a:avLst/>
                <a:gdLst/>
                <a:ahLst/>
                <a:cxnLst>
                  <a:cxn ang="0">
                    <a:pos x="236" y="436"/>
                  </a:cxn>
                  <a:cxn ang="0">
                    <a:pos x="212" y="420"/>
                  </a:cxn>
                  <a:cxn ang="0">
                    <a:pos x="176" y="336"/>
                  </a:cxn>
                  <a:cxn ang="0">
                    <a:pos x="156" y="300"/>
                  </a:cxn>
                  <a:cxn ang="0">
                    <a:pos x="132" y="248"/>
                  </a:cxn>
                  <a:cxn ang="0">
                    <a:pos x="108" y="216"/>
                  </a:cxn>
                  <a:cxn ang="0">
                    <a:pos x="40" y="92"/>
                  </a:cxn>
                  <a:cxn ang="0">
                    <a:pos x="12" y="60"/>
                  </a:cxn>
                  <a:cxn ang="0">
                    <a:pos x="0" y="0"/>
                  </a:cxn>
                  <a:cxn ang="0">
                    <a:pos x="40" y="44"/>
                  </a:cxn>
                  <a:cxn ang="0">
                    <a:pos x="64" y="88"/>
                  </a:cxn>
                  <a:cxn ang="0">
                    <a:pos x="100" y="156"/>
                  </a:cxn>
                  <a:cxn ang="0">
                    <a:pos x="136" y="208"/>
                  </a:cxn>
                  <a:cxn ang="0">
                    <a:pos x="148" y="240"/>
                  </a:cxn>
                  <a:cxn ang="0">
                    <a:pos x="196" y="304"/>
                  </a:cxn>
                  <a:cxn ang="0">
                    <a:pos x="228" y="340"/>
                  </a:cxn>
                  <a:cxn ang="0">
                    <a:pos x="236" y="436"/>
                  </a:cxn>
                </a:cxnLst>
                <a:rect l="0" t="0" r="r" b="b"/>
                <a:pathLst>
                  <a:path w="236" h="436">
                    <a:moveTo>
                      <a:pt x="236" y="436"/>
                    </a:moveTo>
                    <a:lnTo>
                      <a:pt x="212" y="420"/>
                    </a:lnTo>
                    <a:lnTo>
                      <a:pt x="176" y="336"/>
                    </a:lnTo>
                    <a:lnTo>
                      <a:pt x="156" y="300"/>
                    </a:lnTo>
                    <a:lnTo>
                      <a:pt x="132" y="248"/>
                    </a:lnTo>
                    <a:lnTo>
                      <a:pt x="108" y="216"/>
                    </a:lnTo>
                    <a:lnTo>
                      <a:pt x="40" y="92"/>
                    </a:lnTo>
                    <a:lnTo>
                      <a:pt x="12" y="60"/>
                    </a:lnTo>
                    <a:lnTo>
                      <a:pt x="0" y="0"/>
                    </a:lnTo>
                    <a:lnTo>
                      <a:pt x="40" y="44"/>
                    </a:lnTo>
                    <a:lnTo>
                      <a:pt x="64" y="88"/>
                    </a:lnTo>
                    <a:lnTo>
                      <a:pt x="100" y="156"/>
                    </a:lnTo>
                    <a:lnTo>
                      <a:pt x="136" y="208"/>
                    </a:lnTo>
                    <a:lnTo>
                      <a:pt x="148" y="240"/>
                    </a:lnTo>
                    <a:lnTo>
                      <a:pt x="196" y="304"/>
                    </a:lnTo>
                    <a:lnTo>
                      <a:pt x="228" y="340"/>
                    </a:lnTo>
                    <a:lnTo>
                      <a:pt x="236" y="4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3596" y="1640"/>
                <a:ext cx="172" cy="944"/>
              </a:xfrm>
              <a:custGeom>
                <a:avLst/>
                <a:gdLst/>
                <a:ahLst/>
                <a:cxnLst>
                  <a:cxn ang="0">
                    <a:pos x="56" y="908"/>
                  </a:cxn>
                  <a:cxn ang="0">
                    <a:pos x="40" y="852"/>
                  </a:cxn>
                  <a:cxn ang="0">
                    <a:pos x="20" y="816"/>
                  </a:cxn>
                  <a:cxn ang="0">
                    <a:pos x="16" y="752"/>
                  </a:cxn>
                  <a:cxn ang="0">
                    <a:pos x="0" y="708"/>
                  </a:cxn>
                  <a:cxn ang="0">
                    <a:pos x="0" y="568"/>
                  </a:cxn>
                  <a:cxn ang="0">
                    <a:pos x="8" y="512"/>
                  </a:cxn>
                  <a:cxn ang="0">
                    <a:pos x="16" y="460"/>
                  </a:cxn>
                  <a:cxn ang="0">
                    <a:pos x="40" y="396"/>
                  </a:cxn>
                  <a:cxn ang="0">
                    <a:pos x="64" y="352"/>
                  </a:cxn>
                  <a:cxn ang="0">
                    <a:pos x="80" y="292"/>
                  </a:cxn>
                  <a:cxn ang="0">
                    <a:pos x="92" y="232"/>
                  </a:cxn>
                  <a:cxn ang="0">
                    <a:pos x="108" y="176"/>
                  </a:cxn>
                  <a:cxn ang="0">
                    <a:pos x="144" y="96"/>
                  </a:cxn>
                  <a:cxn ang="0">
                    <a:pos x="160" y="48"/>
                  </a:cxn>
                  <a:cxn ang="0">
                    <a:pos x="172" y="0"/>
                  </a:cxn>
                  <a:cxn ang="0">
                    <a:pos x="156" y="112"/>
                  </a:cxn>
                  <a:cxn ang="0">
                    <a:pos x="156" y="140"/>
                  </a:cxn>
                  <a:cxn ang="0">
                    <a:pos x="120" y="276"/>
                  </a:cxn>
                  <a:cxn ang="0">
                    <a:pos x="84" y="408"/>
                  </a:cxn>
                  <a:cxn ang="0">
                    <a:pos x="56" y="468"/>
                  </a:cxn>
                  <a:cxn ang="0">
                    <a:pos x="44" y="524"/>
                  </a:cxn>
                  <a:cxn ang="0">
                    <a:pos x="36" y="584"/>
                  </a:cxn>
                  <a:cxn ang="0">
                    <a:pos x="36" y="632"/>
                  </a:cxn>
                  <a:cxn ang="0">
                    <a:pos x="36" y="680"/>
                  </a:cxn>
                  <a:cxn ang="0">
                    <a:pos x="40" y="728"/>
                  </a:cxn>
                  <a:cxn ang="0">
                    <a:pos x="48" y="788"/>
                  </a:cxn>
                  <a:cxn ang="0">
                    <a:pos x="64" y="852"/>
                  </a:cxn>
                  <a:cxn ang="0">
                    <a:pos x="80" y="908"/>
                  </a:cxn>
                  <a:cxn ang="0">
                    <a:pos x="84" y="944"/>
                  </a:cxn>
                  <a:cxn ang="0">
                    <a:pos x="56" y="908"/>
                  </a:cxn>
                </a:cxnLst>
                <a:rect l="0" t="0" r="r" b="b"/>
                <a:pathLst>
                  <a:path w="172" h="944">
                    <a:moveTo>
                      <a:pt x="56" y="908"/>
                    </a:moveTo>
                    <a:lnTo>
                      <a:pt x="40" y="852"/>
                    </a:lnTo>
                    <a:lnTo>
                      <a:pt x="20" y="816"/>
                    </a:lnTo>
                    <a:lnTo>
                      <a:pt x="16" y="752"/>
                    </a:lnTo>
                    <a:lnTo>
                      <a:pt x="0" y="708"/>
                    </a:lnTo>
                    <a:lnTo>
                      <a:pt x="0" y="568"/>
                    </a:lnTo>
                    <a:lnTo>
                      <a:pt x="8" y="512"/>
                    </a:lnTo>
                    <a:lnTo>
                      <a:pt x="16" y="460"/>
                    </a:lnTo>
                    <a:lnTo>
                      <a:pt x="40" y="396"/>
                    </a:lnTo>
                    <a:lnTo>
                      <a:pt x="64" y="352"/>
                    </a:lnTo>
                    <a:lnTo>
                      <a:pt x="80" y="292"/>
                    </a:lnTo>
                    <a:lnTo>
                      <a:pt x="92" y="232"/>
                    </a:lnTo>
                    <a:lnTo>
                      <a:pt x="108" y="176"/>
                    </a:lnTo>
                    <a:lnTo>
                      <a:pt x="144" y="96"/>
                    </a:lnTo>
                    <a:lnTo>
                      <a:pt x="160" y="48"/>
                    </a:lnTo>
                    <a:lnTo>
                      <a:pt x="172" y="0"/>
                    </a:lnTo>
                    <a:lnTo>
                      <a:pt x="156" y="112"/>
                    </a:lnTo>
                    <a:lnTo>
                      <a:pt x="156" y="140"/>
                    </a:lnTo>
                    <a:lnTo>
                      <a:pt x="120" y="276"/>
                    </a:lnTo>
                    <a:lnTo>
                      <a:pt x="84" y="408"/>
                    </a:lnTo>
                    <a:lnTo>
                      <a:pt x="56" y="468"/>
                    </a:lnTo>
                    <a:lnTo>
                      <a:pt x="44" y="524"/>
                    </a:lnTo>
                    <a:lnTo>
                      <a:pt x="36" y="584"/>
                    </a:lnTo>
                    <a:lnTo>
                      <a:pt x="36" y="632"/>
                    </a:lnTo>
                    <a:lnTo>
                      <a:pt x="36" y="680"/>
                    </a:lnTo>
                    <a:lnTo>
                      <a:pt x="40" y="728"/>
                    </a:lnTo>
                    <a:lnTo>
                      <a:pt x="48" y="788"/>
                    </a:lnTo>
                    <a:lnTo>
                      <a:pt x="64" y="852"/>
                    </a:lnTo>
                    <a:lnTo>
                      <a:pt x="80" y="908"/>
                    </a:lnTo>
                    <a:lnTo>
                      <a:pt x="84" y="944"/>
                    </a:lnTo>
                    <a:lnTo>
                      <a:pt x="56" y="9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3476" y="2444"/>
                <a:ext cx="388" cy="588"/>
              </a:xfrm>
              <a:custGeom>
                <a:avLst/>
                <a:gdLst/>
                <a:ahLst/>
                <a:cxnLst>
                  <a:cxn ang="0">
                    <a:pos x="388" y="588"/>
                  </a:cxn>
                  <a:cxn ang="0">
                    <a:pos x="360" y="556"/>
                  </a:cxn>
                  <a:cxn ang="0">
                    <a:pos x="336" y="504"/>
                  </a:cxn>
                  <a:cxn ang="0">
                    <a:pos x="324" y="476"/>
                  </a:cxn>
                  <a:cxn ang="0">
                    <a:pos x="308" y="444"/>
                  </a:cxn>
                  <a:cxn ang="0">
                    <a:pos x="296" y="400"/>
                  </a:cxn>
                  <a:cxn ang="0">
                    <a:pos x="260" y="312"/>
                  </a:cxn>
                  <a:cxn ang="0">
                    <a:pos x="248" y="284"/>
                  </a:cxn>
                  <a:cxn ang="0">
                    <a:pos x="228" y="224"/>
                  </a:cxn>
                  <a:cxn ang="0">
                    <a:pos x="204" y="184"/>
                  </a:cxn>
                  <a:cxn ang="0">
                    <a:pos x="188" y="148"/>
                  </a:cxn>
                  <a:cxn ang="0">
                    <a:pos x="164" y="116"/>
                  </a:cxn>
                  <a:cxn ang="0">
                    <a:pos x="144" y="96"/>
                  </a:cxn>
                  <a:cxn ang="0">
                    <a:pos x="92" y="64"/>
                  </a:cxn>
                  <a:cxn ang="0">
                    <a:pos x="0" y="0"/>
                  </a:cxn>
                  <a:cxn ang="0">
                    <a:pos x="100" y="44"/>
                  </a:cxn>
                  <a:cxn ang="0">
                    <a:pos x="160" y="72"/>
                  </a:cxn>
                  <a:cxn ang="0">
                    <a:pos x="208" y="120"/>
                  </a:cxn>
                  <a:cxn ang="0">
                    <a:pos x="224" y="164"/>
                  </a:cxn>
                  <a:cxn ang="0">
                    <a:pos x="260" y="248"/>
                  </a:cxn>
                  <a:cxn ang="0">
                    <a:pos x="292" y="340"/>
                  </a:cxn>
                  <a:cxn ang="0">
                    <a:pos x="336" y="452"/>
                  </a:cxn>
                  <a:cxn ang="0">
                    <a:pos x="360" y="508"/>
                  </a:cxn>
                  <a:cxn ang="0">
                    <a:pos x="388" y="588"/>
                  </a:cxn>
                </a:cxnLst>
                <a:rect l="0" t="0" r="r" b="b"/>
                <a:pathLst>
                  <a:path w="388" h="588">
                    <a:moveTo>
                      <a:pt x="388" y="588"/>
                    </a:moveTo>
                    <a:lnTo>
                      <a:pt x="360" y="556"/>
                    </a:lnTo>
                    <a:lnTo>
                      <a:pt x="336" y="504"/>
                    </a:lnTo>
                    <a:lnTo>
                      <a:pt x="324" y="476"/>
                    </a:lnTo>
                    <a:lnTo>
                      <a:pt x="308" y="444"/>
                    </a:lnTo>
                    <a:lnTo>
                      <a:pt x="296" y="400"/>
                    </a:lnTo>
                    <a:lnTo>
                      <a:pt x="260" y="312"/>
                    </a:lnTo>
                    <a:lnTo>
                      <a:pt x="248" y="284"/>
                    </a:lnTo>
                    <a:lnTo>
                      <a:pt x="228" y="224"/>
                    </a:lnTo>
                    <a:lnTo>
                      <a:pt x="204" y="184"/>
                    </a:lnTo>
                    <a:lnTo>
                      <a:pt x="188" y="148"/>
                    </a:lnTo>
                    <a:lnTo>
                      <a:pt x="164" y="116"/>
                    </a:lnTo>
                    <a:lnTo>
                      <a:pt x="144" y="96"/>
                    </a:lnTo>
                    <a:lnTo>
                      <a:pt x="92" y="64"/>
                    </a:lnTo>
                    <a:lnTo>
                      <a:pt x="0" y="0"/>
                    </a:lnTo>
                    <a:lnTo>
                      <a:pt x="100" y="44"/>
                    </a:lnTo>
                    <a:lnTo>
                      <a:pt x="160" y="72"/>
                    </a:lnTo>
                    <a:lnTo>
                      <a:pt x="208" y="120"/>
                    </a:lnTo>
                    <a:lnTo>
                      <a:pt x="224" y="164"/>
                    </a:lnTo>
                    <a:lnTo>
                      <a:pt x="260" y="248"/>
                    </a:lnTo>
                    <a:lnTo>
                      <a:pt x="292" y="340"/>
                    </a:lnTo>
                    <a:lnTo>
                      <a:pt x="336" y="452"/>
                    </a:lnTo>
                    <a:lnTo>
                      <a:pt x="360" y="508"/>
                    </a:lnTo>
                    <a:lnTo>
                      <a:pt x="388" y="5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34" y="1704"/>
              <a:ext cx="476" cy="10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60"/>
                </a:cxn>
                <a:cxn ang="0">
                  <a:pos x="88" y="108"/>
                </a:cxn>
                <a:cxn ang="0">
                  <a:pos x="132" y="148"/>
                </a:cxn>
                <a:cxn ang="0">
                  <a:pos x="172" y="196"/>
                </a:cxn>
                <a:cxn ang="0">
                  <a:pos x="192" y="220"/>
                </a:cxn>
                <a:cxn ang="0">
                  <a:pos x="212" y="256"/>
                </a:cxn>
                <a:cxn ang="0">
                  <a:pos x="228" y="308"/>
                </a:cxn>
                <a:cxn ang="0">
                  <a:pos x="248" y="364"/>
                </a:cxn>
                <a:cxn ang="0">
                  <a:pos x="252" y="408"/>
                </a:cxn>
                <a:cxn ang="0">
                  <a:pos x="264" y="460"/>
                </a:cxn>
                <a:cxn ang="0">
                  <a:pos x="276" y="524"/>
                </a:cxn>
                <a:cxn ang="0">
                  <a:pos x="300" y="644"/>
                </a:cxn>
                <a:cxn ang="0">
                  <a:pos x="324" y="708"/>
                </a:cxn>
                <a:cxn ang="0">
                  <a:pos x="344" y="756"/>
                </a:cxn>
                <a:cxn ang="0">
                  <a:pos x="376" y="816"/>
                </a:cxn>
                <a:cxn ang="0">
                  <a:pos x="408" y="868"/>
                </a:cxn>
                <a:cxn ang="0">
                  <a:pos x="432" y="904"/>
                </a:cxn>
                <a:cxn ang="0">
                  <a:pos x="460" y="952"/>
                </a:cxn>
                <a:cxn ang="0">
                  <a:pos x="464" y="988"/>
                </a:cxn>
                <a:cxn ang="0">
                  <a:pos x="464" y="1060"/>
                </a:cxn>
                <a:cxn ang="0">
                  <a:pos x="444" y="1088"/>
                </a:cxn>
                <a:cxn ang="0">
                  <a:pos x="440" y="1144"/>
                </a:cxn>
                <a:cxn ang="0">
                  <a:pos x="428" y="1168"/>
                </a:cxn>
                <a:cxn ang="0">
                  <a:pos x="428" y="1088"/>
                </a:cxn>
                <a:cxn ang="0">
                  <a:pos x="428" y="1044"/>
                </a:cxn>
                <a:cxn ang="0">
                  <a:pos x="420" y="1012"/>
                </a:cxn>
                <a:cxn ang="0">
                  <a:pos x="408" y="968"/>
                </a:cxn>
                <a:cxn ang="0">
                  <a:pos x="384" y="912"/>
                </a:cxn>
                <a:cxn ang="0">
                  <a:pos x="352" y="848"/>
                </a:cxn>
                <a:cxn ang="0">
                  <a:pos x="332" y="812"/>
                </a:cxn>
                <a:cxn ang="0">
                  <a:pos x="304" y="780"/>
                </a:cxn>
                <a:cxn ang="0">
                  <a:pos x="288" y="740"/>
                </a:cxn>
                <a:cxn ang="0">
                  <a:pos x="268" y="684"/>
                </a:cxn>
                <a:cxn ang="0">
                  <a:pos x="252" y="632"/>
                </a:cxn>
                <a:cxn ang="0">
                  <a:pos x="244" y="604"/>
                </a:cxn>
                <a:cxn ang="0">
                  <a:pos x="244" y="552"/>
                </a:cxn>
                <a:cxn ang="0">
                  <a:pos x="220" y="460"/>
                </a:cxn>
                <a:cxn ang="0">
                  <a:pos x="200" y="376"/>
                </a:cxn>
                <a:cxn ang="0">
                  <a:pos x="192" y="328"/>
                </a:cxn>
                <a:cxn ang="0">
                  <a:pos x="176" y="288"/>
                </a:cxn>
                <a:cxn ang="0">
                  <a:pos x="156" y="252"/>
                </a:cxn>
                <a:cxn ang="0">
                  <a:pos x="132" y="220"/>
                </a:cxn>
                <a:cxn ang="0">
                  <a:pos x="76" y="128"/>
                </a:cxn>
                <a:cxn ang="0">
                  <a:pos x="44" y="80"/>
                </a:cxn>
                <a:cxn ang="0">
                  <a:pos x="0" y="0"/>
                </a:cxn>
              </a:cxnLst>
              <a:rect l="0" t="0" r="r" b="b"/>
              <a:pathLst>
                <a:path w="464" h="1168">
                  <a:moveTo>
                    <a:pt x="0" y="0"/>
                  </a:moveTo>
                  <a:lnTo>
                    <a:pt x="52" y="60"/>
                  </a:lnTo>
                  <a:lnTo>
                    <a:pt x="88" y="108"/>
                  </a:lnTo>
                  <a:lnTo>
                    <a:pt x="132" y="148"/>
                  </a:lnTo>
                  <a:lnTo>
                    <a:pt x="172" y="196"/>
                  </a:lnTo>
                  <a:lnTo>
                    <a:pt x="192" y="220"/>
                  </a:lnTo>
                  <a:lnTo>
                    <a:pt x="212" y="256"/>
                  </a:lnTo>
                  <a:lnTo>
                    <a:pt x="228" y="308"/>
                  </a:lnTo>
                  <a:lnTo>
                    <a:pt x="248" y="364"/>
                  </a:lnTo>
                  <a:lnTo>
                    <a:pt x="252" y="408"/>
                  </a:lnTo>
                  <a:lnTo>
                    <a:pt x="264" y="460"/>
                  </a:lnTo>
                  <a:lnTo>
                    <a:pt x="276" y="524"/>
                  </a:lnTo>
                  <a:lnTo>
                    <a:pt x="300" y="644"/>
                  </a:lnTo>
                  <a:lnTo>
                    <a:pt x="324" y="708"/>
                  </a:lnTo>
                  <a:lnTo>
                    <a:pt x="344" y="756"/>
                  </a:lnTo>
                  <a:lnTo>
                    <a:pt x="376" y="816"/>
                  </a:lnTo>
                  <a:lnTo>
                    <a:pt x="408" y="868"/>
                  </a:lnTo>
                  <a:lnTo>
                    <a:pt x="432" y="904"/>
                  </a:lnTo>
                  <a:lnTo>
                    <a:pt x="460" y="952"/>
                  </a:lnTo>
                  <a:lnTo>
                    <a:pt x="464" y="988"/>
                  </a:lnTo>
                  <a:lnTo>
                    <a:pt x="464" y="1060"/>
                  </a:lnTo>
                  <a:lnTo>
                    <a:pt x="444" y="1088"/>
                  </a:lnTo>
                  <a:lnTo>
                    <a:pt x="440" y="1144"/>
                  </a:lnTo>
                  <a:lnTo>
                    <a:pt x="428" y="1168"/>
                  </a:lnTo>
                  <a:lnTo>
                    <a:pt x="428" y="1088"/>
                  </a:lnTo>
                  <a:lnTo>
                    <a:pt x="428" y="1044"/>
                  </a:lnTo>
                  <a:lnTo>
                    <a:pt x="420" y="1012"/>
                  </a:lnTo>
                  <a:lnTo>
                    <a:pt x="408" y="968"/>
                  </a:lnTo>
                  <a:lnTo>
                    <a:pt x="384" y="912"/>
                  </a:lnTo>
                  <a:lnTo>
                    <a:pt x="352" y="848"/>
                  </a:lnTo>
                  <a:lnTo>
                    <a:pt x="332" y="812"/>
                  </a:lnTo>
                  <a:lnTo>
                    <a:pt x="304" y="780"/>
                  </a:lnTo>
                  <a:lnTo>
                    <a:pt x="288" y="740"/>
                  </a:lnTo>
                  <a:lnTo>
                    <a:pt x="268" y="684"/>
                  </a:lnTo>
                  <a:lnTo>
                    <a:pt x="252" y="632"/>
                  </a:lnTo>
                  <a:lnTo>
                    <a:pt x="244" y="604"/>
                  </a:lnTo>
                  <a:lnTo>
                    <a:pt x="244" y="552"/>
                  </a:lnTo>
                  <a:lnTo>
                    <a:pt x="220" y="460"/>
                  </a:lnTo>
                  <a:lnTo>
                    <a:pt x="200" y="376"/>
                  </a:lnTo>
                  <a:lnTo>
                    <a:pt x="192" y="328"/>
                  </a:lnTo>
                  <a:lnTo>
                    <a:pt x="176" y="288"/>
                  </a:lnTo>
                  <a:lnTo>
                    <a:pt x="156" y="252"/>
                  </a:lnTo>
                  <a:lnTo>
                    <a:pt x="132" y="220"/>
                  </a:lnTo>
                  <a:lnTo>
                    <a:pt x="76" y="128"/>
                  </a:lnTo>
                  <a:lnTo>
                    <a:pt x="44" y="8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00"/>
                </a:gs>
                <a:gs pos="100000">
                  <a:srgbClr val="669900">
                    <a:gamma/>
                    <a:shade val="34902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870" y="2132"/>
              <a:ext cx="441" cy="730"/>
              <a:chOff x="3484" y="1732"/>
              <a:chExt cx="428" cy="816"/>
            </a:xfrm>
          </p:grpSpPr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764" y="2056"/>
                <a:ext cx="100" cy="228"/>
              </a:xfrm>
              <a:custGeom>
                <a:avLst/>
                <a:gdLst/>
                <a:ahLst/>
                <a:cxnLst>
                  <a:cxn ang="0">
                    <a:pos x="68" y="192"/>
                  </a:cxn>
                  <a:cxn ang="0">
                    <a:pos x="48" y="120"/>
                  </a:cxn>
                  <a:cxn ang="0">
                    <a:pos x="36" y="96"/>
                  </a:cxn>
                  <a:cxn ang="0">
                    <a:pos x="16" y="40"/>
                  </a:cxn>
                  <a:cxn ang="0">
                    <a:pos x="0" y="0"/>
                  </a:cxn>
                  <a:cxn ang="0">
                    <a:pos x="40" y="44"/>
                  </a:cxn>
                  <a:cxn ang="0">
                    <a:pos x="52" y="72"/>
                  </a:cxn>
                  <a:cxn ang="0">
                    <a:pos x="64" y="116"/>
                  </a:cxn>
                  <a:cxn ang="0">
                    <a:pos x="80" y="140"/>
                  </a:cxn>
                  <a:cxn ang="0">
                    <a:pos x="100" y="228"/>
                  </a:cxn>
                  <a:cxn ang="0">
                    <a:pos x="68" y="192"/>
                  </a:cxn>
                </a:cxnLst>
                <a:rect l="0" t="0" r="r" b="b"/>
                <a:pathLst>
                  <a:path w="100" h="228">
                    <a:moveTo>
                      <a:pt x="68" y="192"/>
                    </a:moveTo>
                    <a:lnTo>
                      <a:pt x="48" y="120"/>
                    </a:lnTo>
                    <a:lnTo>
                      <a:pt x="36" y="96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40" y="44"/>
                    </a:lnTo>
                    <a:lnTo>
                      <a:pt x="52" y="72"/>
                    </a:lnTo>
                    <a:lnTo>
                      <a:pt x="64" y="116"/>
                    </a:lnTo>
                    <a:lnTo>
                      <a:pt x="80" y="140"/>
                    </a:lnTo>
                    <a:lnTo>
                      <a:pt x="100" y="228"/>
                    </a:lnTo>
                    <a:lnTo>
                      <a:pt x="68" y="1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484" y="1732"/>
                <a:ext cx="428" cy="816"/>
              </a:xfrm>
              <a:custGeom>
                <a:avLst/>
                <a:gdLst/>
                <a:ahLst/>
                <a:cxnLst>
                  <a:cxn ang="0">
                    <a:pos x="372" y="652"/>
                  </a:cxn>
                  <a:cxn ang="0">
                    <a:pos x="368" y="604"/>
                  </a:cxn>
                  <a:cxn ang="0">
                    <a:pos x="356" y="560"/>
                  </a:cxn>
                  <a:cxn ang="0">
                    <a:pos x="344" y="528"/>
                  </a:cxn>
                  <a:cxn ang="0">
                    <a:pos x="324" y="496"/>
                  </a:cxn>
                  <a:cxn ang="0">
                    <a:pos x="280" y="452"/>
                  </a:cxn>
                  <a:cxn ang="0">
                    <a:pos x="220" y="388"/>
                  </a:cxn>
                  <a:cxn ang="0">
                    <a:pos x="188" y="356"/>
                  </a:cxn>
                  <a:cxn ang="0">
                    <a:pos x="144" y="296"/>
                  </a:cxn>
                  <a:cxn ang="0">
                    <a:pos x="96" y="236"/>
                  </a:cxn>
                  <a:cxn ang="0">
                    <a:pos x="76" y="204"/>
                  </a:cxn>
                  <a:cxn ang="0">
                    <a:pos x="56" y="168"/>
                  </a:cxn>
                  <a:cxn ang="0">
                    <a:pos x="28" y="124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28" y="64"/>
                  </a:cxn>
                  <a:cxn ang="0">
                    <a:pos x="52" y="120"/>
                  </a:cxn>
                  <a:cxn ang="0">
                    <a:pos x="100" y="172"/>
                  </a:cxn>
                  <a:cxn ang="0">
                    <a:pos x="136" y="220"/>
                  </a:cxn>
                  <a:cxn ang="0">
                    <a:pos x="160" y="260"/>
                  </a:cxn>
                  <a:cxn ang="0">
                    <a:pos x="216" y="328"/>
                  </a:cxn>
                  <a:cxn ang="0">
                    <a:pos x="248" y="376"/>
                  </a:cxn>
                  <a:cxn ang="0">
                    <a:pos x="296" y="420"/>
                  </a:cxn>
                  <a:cxn ang="0">
                    <a:pos x="328" y="452"/>
                  </a:cxn>
                  <a:cxn ang="0">
                    <a:pos x="348" y="488"/>
                  </a:cxn>
                  <a:cxn ang="0">
                    <a:pos x="372" y="520"/>
                  </a:cxn>
                  <a:cxn ang="0">
                    <a:pos x="384" y="552"/>
                  </a:cxn>
                  <a:cxn ang="0">
                    <a:pos x="392" y="596"/>
                  </a:cxn>
                  <a:cxn ang="0">
                    <a:pos x="400" y="652"/>
                  </a:cxn>
                  <a:cxn ang="0">
                    <a:pos x="420" y="684"/>
                  </a:cxn>
                  <a:cxn ang="0">
                    <a:pos x="428" y="816"/>
                  </a:cxn>
                  <a:cxn ang="0">
                    <a:pos x="384" y="816"/>
                  </a:cxn>
                  <a:cxn ang="0">
                    <a:pos x="372" y="652"/>
                  </a:cxn>
                </a:cxnLst>
                <a:rect l="0" t="0" r="r" b="b"/>
                <a:pathLst>
                  <a:path w="428" h="816">
                    <a:moveTo>
                      <a:pt x="372" y="652"/>
                    </a:moveTo>
                    <a:lnTo>
                      <a:pt x="368" y="604"/>
                    </a:lnTo>
                    <a:lnTo>
                      <a:pt x="356" y="560"/>
                    </a:lnTo>
                    <a:lnTo>
                      <a:pt x="344" y="528"/>
                    </a:lnTo>
                    <a:lnTo>
                      <a:pt x="324" y="496"/>
                    </a:lnTo>
                    <a:lnTo>
                      <a:pt x="280" y="452"/>
                    </a:lnTo>
                    <a:lnTo>
                      <a:pt x="220" y="388"/>
                    </a:lnTo>
                    <a:lnTo>
                      <a:pt x="188" y="356"/>
                    </a:lnTo>
                    <a:lnTo>
                      <a:pt x="144" y="296"/>
                    </a:lnTo>
                    <a:lnTo>
                      <a:pt x="96" y="236"/>
                    </a:lnTo>
                    <a:lnTo>
                      <a:pt x="76" y="204"/>
                    </a:lnTo>
                    <a:lnTo>
                      <a:pt x="56" y="168"/>
                    </a:lnTo>
                    <a:lnTo>
                      <a:pt x="28" y="124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28" y="64"/>
                    </a:lnTo>
                    <a:lnTo>
                      <a:pt x="52" y="120"/>
                    </a:lnTo>
                    <a:lnTo>
                      <a:pt x="100" y="172"/>
                    </a:lnTo>
                    <a:lnTo>
                      <a:pt x="136" y="220"/>
                    </a:lnTo>
                    <a:lnTo>
                      <a:pt x="160" y="260"/>
                    </a:lnTo>
                    <a:lnTo>
                      <a:pt x="216" y="328"/>
                    </a:lnTo>
                    <a:lnTo>
                      <a:pt x="248" y="376"/>
                    </a:lnTo>
                    <a:lnTo>
                      <a:pt x="296" y="420"/>
                    </a:lnTo>
                    <a:lnTo>
                      <a:pt x="328" y="452"/>
                    </a:lnTo>
                    <a:lnTo>
                      <a:pt x="348" y="488"/>
                    </a:lnTo>
                    <a:lnTo>
                      <a:pt x="372" y="520"/>
                    </a:lnTo>
                    <a:lnTo>
                      <a:pt x="384" y="552"/>
                    </a:lnTo>
                    <a:lnTo>
                      <a:pt x="392" y="596"/>
                    </a:lnTo>
                    <a:lnTo>
                      <a:pt x="400" y="652"/>
                    </a:lnTo>
                    <a:lnTo>
                      <a:pt x="420" y="684"/>
                    </a:lnTo>
                    <a:lnTo>
                      <a:pt x="428" y="816"/>
                    </a:lnTo>
                    <a:lnTo>
                      <a:pt x="384" y="816"/>
                    </a:lnTo>
                    <a:lnTo>
                      <a:pt x="372" y="6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1334" y="2051"/>
              <a:ext cx="291" cy="726"/>
              <a:chOff x="3952" y="1644"/>
              <a:chExt cx="284" cy="812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3992" y="1684"/>
                <a:ext cx="244" cy="680"/>
              </a:xfrm>
              <a:custGeom>
                <a:avLst/>
                <a:gdLst/>
                <a:ahLst/>
                <a:cxnLst>
                  <a:cxn ang="0">
                    <a:pos x="8" y="632"/>
                  </a:cxn>
                  <a:cxn ang="0">
                    <a:pos x="44" y="508"/>
                  </a:cxn>
                  <a:cxn ang="0">
                    <a:pos x="72" y="440"/>
                  </a:cxn>
                  <a:cxn ang="0">
                    <a:pos x="92" y="388"/>
                  </a:cxn>
                  <a:cxn ang="0">
                    <a:pos x="120" y="288"/>
                  </a:cxn>
                  <a:cxn ang="0">
                    <a:pos x="152" y="216"/>
                  </a:cxn>
                  <a:cxn ang="0">
                    <a:pos x="188" y="116"/>
                  </a:cxn>
                  <a:cxn ang="0">
                    <a:pos x="244" y="0"/>
                  </a:cxn>
                  <a:cxn ang="0">
                    <a:pos x="200" y="124"/>
                  </a:cxn>
                  <a:cxn ang="0">
                    <a:pos x="188" y="172"/>
                  </a:cxn>
                  <a:cxn ang="0">
                    <a:pos x="168" y="224"/>
                  </a:cxn>
                  <a:cxn ang="0">
                    <a:pos x="148" y="280"/>
                  </a:cxn>
                  <a:cxn ang="0">
                    <a:pos x="128" y="352"/>
                  </a:cxn>
                  <a:cxn ang="0">
                    <a:pos x="100" y="436"/>
                  </a:cxn>
                  <a:cxn ang="0">
                    <a:pos x="72" y="496"/>
                  </a:cxn>
                  <a:cxn ang="0">
                    <a:pos x="60" y="548"/>
                  </a:cxn>
                  <a:cxn ang="0">
                    <a:pos x="40" y="604"/>
                  </a:cxn>
                  <a:cxn ang="0">
                    <a:pos x="32" y="640"/>
                  </a:cxn>
                  <a:cxn ang="0">
                    <a:pos x="0" y="680"/>
                  </a:cxn>
                  <a:cxn ang="0">
                    <a:pos x="8" y="632"/>
                  </a:cxn>
                </a:cxnLst>
                <a:rect l="0" t="0" r="r" b="b"/>
                <a:pathLst>
                  <a:path w="244" h="680">
                    <a:moveTo>
                      <a:pt x="8" y="632"/>
                    </a:moveTo>
                    <a:lnTo>
                      <a:pt x="44" y="508"/>
                    </a:lnTo>
                    <a:lnTo>
                      <a:pt x="72" y="440"/>
                    </a:lnTo>
                    <a:lnTo>
                      <a:pt x="92" y="388"/>
                    </a:lnTo>
                    <a:lnTo>
                      <a:pt x="120" y="288"/>
                    </a:lnTo>
                    <a:lnTo>
                      <a:pt x="152" y="216"/>
                    </a:lnTo>
                    <a:lnTo>
                      <a:pt x="188" y="116"/>
                    </a:lnTo>
                    <a:lnTo>
                      <a:pt x="244" y="0"/>
                    </a:lnTo>
                    <a:lnTo>
                      <a:pt x="200" y="124"/>
                    </a:lnTo>
                    <a:lnTo>
                      <a:pt x="188" y="172"/>
                    </a:lnTo>
                    <a:lnTo>
                      <a:pt x="168" y="224"/>
                    </a:lnTo>
                    <a:lnTo>
                      <a:pt x="148" y="280"/>
                    </a:lnTo>
                    <a:lnTo>
                      <a:pt x="128" y="352"/>
                    </a:lnTo>
                    <a:lnTo>
                      <a:pt x="100" y="436"/>
                    </a:lnTo>
                    <a:lnTo>
                      <a:pt x="72" y="496"/>
                    </a:lnTo>
                    <a:lnTo>
                      <a:pt x="60" y="548"/>
                    </a:lnTo>
                    <a:lnTo>
                      <a:pt x="40" y="604"/>
                    </a:lnTo>
                    <a:lnTo>
                      <a:pt x="32" y="640"/>
                    </a:lnTo>
                    <a:lnTo>
                      <a:pt x="0" y="680"/>
                    </a:lnTo>
                    <a:lnTo>
                      <a:pt x="8" y="6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3952" y="1644"/>
                <a:ext cx="76" cy="812"/>
              </a:xfrm>
              <a:custGeom>
                <a:avLst/>
                <a:gdLst/>
                <a:ahLst/>
                <a:cxnLst>
                  <a:cxn ang="0">
                    <a:pos x="0" y="812"/>
                  </a:cxn>
                  <a:cxn ang="0">
                    <a:pos x="12" y="748"/>
                  </a:cxn>
                  <a:cxn ang="0">
                    <a:pos x="20" y="716"/>
                  </a:cxn>
                  <a:cxn ang="0">
                    <a:pos x="20" y="656"/>
                  </a:cxn>
                  <a:cxn ang="0">
                    <a:pos x="12" y="624"/>
                  </a:cxn>
                  <a:cxn ang="0">
                    <a:pos x="16" y="592"/>
                  </a:cxn>
                  <a:cxn ang="0">
                    <a:pos x="20" y="552"/>
                  </a:cxn>
                  <a:cxn ang="0">
                    <a:pos x="28" y="500"/>
                  </a:cxn>
                  <a:cxn ang="0">
                    <a:pos x="36" y="440"/>
                  </a:cxn>
                  <a:cxn ang="0">
                    <a:pos x="40" y="408"/>
                  </a:cxn>
                  <a:cxn ang="0">
                    <a:pos x="40" y="360"/>
                  </a:cxn>
                  <a:cxn ang="0">
                    <a:pos x="32" y="300"/>
                  </a:cxn>
                  <a:cxn ang="0">
                    <a:pos x="24" y="232"/>
                  </a:cxn>
                  <a:cxn ang="0">
                    <a:pos x="20" y="200"/>
                  </a:cxn>
                  <a:cxn ang="0">
                    <a:pos x="20" y="84"/>
                  </a:cxn>
                  <a:cxn ang="0">
                    <a:pos x="28" y="36"/>
                  </a:cxn>
                  <a:cxn ang="0">
                    <a:pos x="48" y="0"/>
                  </a:cxn>
                  <a:cxn ang="0">
                    <a:pos x="36" y="68"/>
                  </a:cxn>
                  <a:cxn ang="0">
                    <a:pos x="36" y="96"/>
                  </a:cxn>
                  <a:cxn ang="0">
                    <a:pos x="44" y="136"/>
                  </a:cxn>
                  <a:cxn ang="0">
                    <a:pos x="44" y="188"/>
                  </a:cxn>
                  <a:cxn ang="0">
                    <a:pos x="56" y="248"/>
                  </a:cxn>
                  <a:cxn ang="0">
                    <a:pos x="68" y="300"/>
                  </a:cxn>
                  <a:cxn ang="0">
                    <a:pos x="76" y="348"/>
                  </a:cxn>
                  <a:cxn ang="0">
                    <a:pos x="76" y="372"/>
                  </a:cxn>
                  <a:cxn ang="0">
                    <a:pos x="72" y="408"/>
                  </a:cxn>
                  <a:cxn ang="0">
                    <a:pos x="64" y="472"/>
                  </a:cxn>
                  <a:cxn ang="0">
                    <a:pos x="48" y="548"/>
                  </a:cxn>
                  <a:cxn ang="0">
                    <a:pos x="44" y="588"/>
                  </a:cxn>
                  <a:cxn ang="0">
                    <a:pos x="44" y="616"/>
                  </a:cxn>
                  <a:cxn ang="0">
                    <a:pos x="52" y="660"/>
                  </a:cxn>
                  <a:cxn ang="0">
                    <a:pos x="56" y="720"/>
                  </a:cxn>
                  <a:cxn ang="0">
                    <a:pos x="36" y="764"/>
                  </a:cxn>
                  <a:cxn ang="0">
                    <a:pos x="36" y="804"/>
                  </a:cxn>
                  <a:cxn ang="0">
                    <a:pos x="0" y="812"/>
                  </a:cxn>
                </a:cxnLst>
                <a:rect l="0" t="0" r="r" b="b"/>
                <a:pathLst>
                  <a:path w="76" h="812">
                    <a:moveTo>
                      <a:pt x="0" y="812"/>
                    </a:moveTo>
                    <a:lnTo>
                      <a:pt x="12" y="748"/>
                    </a:lnTo>
                    <a:lnTo>
                      <a:pt x="20" y="716"/>
                    </a:lnTo>
                    <a:lnTo>
                      <a:pt x="20" y="656"/>
                    </a:lnTo>
                    <a:lnTo>
                      <a:pt x="12" y="624"/>
                    </a:lnTo>
                    <a:lnTo>
                      <a:pt x="16" y="592"/>
                    </a:lnTo>
                    <a:lnTo>
                      <a:pt x="20" y="552"/>
                    </a:lnTo>
                    <a:lnTo>
                      <a:pt x="28" y="500"/>
                    </a:lnTo>
                    <a:lnTo>
                      <a:pt x="36" y="440"/>
                    </a:lnTo>
                    <a:lnTo>
                      <a:pt x="40" y="408"/>
                    </a:lnTo>
                    <a:lnTo>
                      <a:pt x="40" y="360"/>
                    </a:lnTo>
                    <a:lnTo>
                      <a:pt x="32" y="300"/>
                    </a:lnTo>
                    <a:lnTo>
                      <a:pt x="24" y="232"/>
                    </a:lnTo>
                    <a:lnTo>
                      <a:pt x="20" y="200"/>
                    </a:lnTo>
                    <a:lnTo>
                      <a:pt x="20" y="84"/>
                    </a:lnTo>
                    <a:lnTo>
                      <a:pt x="28" y="36"/>
                    </a:lnTo>
                    <a:lnTo>
                      <a:pt x="48" y="0"/>
                    </a:lnTo>
                    <a:lnTo>
                      <a:pt x="36" y="68"/>
                    </a:lnTo>
                    <a:lnTo>
                      <a:pt x="36" y="96"/>
                    </a:lnTo>
                    <a:lnTo>
                      <a:pt x="44" y="136"/>
                    </a:lnTo>
                    <a:lnTo>
                      <a:pt x="44" y="188"/>
                    </a:lnTo>
                    <a:lnTo>
                      <a:pt x="56" y="248"/>
                    </a:lnTo>
                    <a:lnTo>
                      <a:pt x="68" y="300"/>
                    </a:lnTo>
                    <a:lnTo>
                      <a:pt x="76" y="348"/>
                    </a:lnTo>
                    <a:lnTo>
                      <a:pt x="76" y="372"/>
                    </a:lnTo>
                    <a:lnTo>
                      <a:pt x="72" y="408"/>
                    </a:lnTo>
                    <a:lnTo>
                      <a:pt x="64" y="472"/>
                    </a:lnTo>
                    <a:lnTo>
                      <a:pt x="48" y="548"/>
                    </a:lnTo>
                    <a:lnTo>
                      <a:pt x="44" y="588"/>
                    </a:lnTo>
                    <a:lnTo>
                      <a:pt x="44" y="616"/>
                    </a:lnTo>
                    <a:lnTo>
                      <a:pt x="52" y="660"/>
                    </a:lnTo>
                    <a:lnTo>
                      <a:pt x="56" y="720"/>
                    </a:lnTo>
                    <a:lnTo>
                      <a:pt x="36" y="764"/>
                    </a:lnTo>
                    <a:lnTo>
                      <a:pt x="36" y="804"/>
                    </a:lnTo>
                    <a:lnTo>
                      <a:pt x="0" y="8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1104" y="3209"/>
              <a:ext cx="136" cy="83"/>
            </a:xfrm>
            <a:custGeom>
              <a:avLst/>
              <a:gdLst/>
              <a:ahLst/>
              <a:cxnLst>
                <a:cxn ang="0">
                  <a:pos x="132" y="92"/>
                </a:cxn>
                <a:cxn ang="0">
                  <a:pos x="88" y="28"/>
                </a:cxn>
                <a:cxn ang="0">
                  <a:pos x="64" y="8"/>
                </a:cxn>
                <a:cxn ang="0">
                  <a:pos x="40" y="0"/>
                </a:cxn>
                <a:cxn ang="0">
                  <a:pos x="12" y="4"/>
                </a:cxn>
                <a:cxn ang="0">
                  <a:pos x="0" y="32"/>
                </a:cxn>
                <a:cxn ang="0">
                  <a:pos x="20" y="16"/>
                </a:cxn>
                <a:cxn ang="0">
                  <a:pos x="56" y="32"/>
                </a:cxn>
                <a:cxn ang="0">
                  <a:pos x="96" y="64"/>
                </a:cxn>
                <a:cxn ang="0">
                  <a:pos x="132" y="92"/>
                </a:cxn>
              </a:cxnLst>
              <a:rect l="0" t="0" r="r" b="b"/>
              <a:pathLst>
                <a:path w="132" h="92">
                  <a:moveTo>
                    <a:pt x="132" y="92"/>
                  </a:moveTo>
                  <a:lnTo>
                    <a:pt x="88" y="28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12" y="4"/>
                  </a:lnTo>
                  <a:lnTo>
                    <a:pt x="0" y="32"/>
                  </a:lnTo>
                  <a:lnTo>
                    <a:pt x="20" y="16"/>
                  </a:lnTo>
                  <a:lnTo>
                    <a:pt x="56" y="32"/>
                  </a:lnTo>
                  <a:lnTo>
                    <a:pt x="96" y="64"/>
                  </a:lnTo>
                  <a:lnTo>
                    <a:pt x="132" y="9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1166" y="2991"/>
              <a:ext cx="237" cy="101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8" y="48"/>
                </a:cxn>
                <a:cxn ang="0">
                  <a:pos x="96" y="0"/>
                </a:cxn>
                <a:cxn ang="0">
                  <a:pos x="156" y="8"/>
                </a:cxn>
                <a:cxn ang="0">
                  <a:pos x="184" y="24"/>
                </a:cxn>
                <a:cxn ang="0">
                  <a:pos x="208" y="60"/>
                </a:cxn>
                <a:cxn ang="0">
                  <a:pos x="232" y="88"/>
                </a:cxn>
                <a:cxn ang="0">
                  <a:pos x="232" y="112"/>
                </a:cxn>
                <a:cxn ang="0">
                  <a:pos x="216" y="88"/>
                </a:cxn>
                <a:cxn ang="0">
                  <a:pos x="192" y="64"/>
                </a:cxn>
                <a:cxn ang="0">
                  <a:pos x="180" y="32"/>
                </a:cxn>
                <a:cxn ang="0">
                  <a:pos x="156" y="20"/>
                </a:cxn>
                <a:cxn ang="0">
                  <a:pos x="124" y="16"/>
                </a:cxn>
                <a:cxn ang="0">
                  <a:pos x="92" y="16"/>
                </a:cxn>
                <a:cxn ang="0">
                  <a:pos x="44" y="48"/>
                </a:cxn>
                <a:cxn ang="0">
                  <a:pos x="32" y="76"/>
                </a:cxn>
                <a:cxn ang="0">
                  <a:pos x="0" y="100"/>
                </a:cxn>
              </a:cxnLst>
              <a:rect l="0" t="0" r="r" b="b"/>
              <a:pathLst>
                <a:path w="232" h="112">
                  <a:moveTo>
                    <a:pt x="0" y="100"/>
                  </a:moveTo>
                  <a:lnTo>
                    <a:pt x="28" y="48"/>
                  </a:lnTo>
                  <a:lnTo>
                    <a:pt x="96" y="0"/>
                  </a:lnTo>
                  <a:lnTo>
                    <a:pt x="156" y="8"/>
                  </a:lnTo>
                  <a:lnTo>
                    <a:pt x="184" y="24"/>
                  </a:lnTo>
                  <a:lnTo>
                    <a:pt x="208" y="60"/>
                  </a:lnTo>
                  <a:lnTo>
                    <a:pt x="232" y="88"/>
                  </a:lnTo>
                  <a:lnTo>
                    <a:pt x="232" y="112"/>
                  </a:lnTo>
                  <a:lnTo>
                    <a:pt x="216" y="88"/>
                  </a:lnTo>
                  <a:lnTo>
                    <a:pt x="192" y="64"/>
                  </a:lnTo>
                  <a:lnTo>
                    <a:pt x="180" y="32"/>
                  </a:lnTo>
                  <a:lnTo>
                    <a:pt x="156" y="20"/>
                  </a:lnTo>
                  <a:lnTo>
                    <a:pt x="124" y="16"/>
                  </a:lnTo>
                  <a:lnTo>
                    <a:pt x="92" y="16"/>
                  </a:lnTo>
                  <a:lnTo>
                    <a:pt x="44" y="48"/>
                  </a:lnTo>
                  <a:lnTo>
                    <a:pt x="32" y="76"/>
                  </a:lnTo>
                  <a:lnTo>
                    <a:pt x="0" y="100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1268" y="2104"/>
              <a:ext cx="701" cy="805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0" y="792"/>
                </a:cxn>
                <a:cxn ang="0">
                  <a:pos x="8" y="748"/>
                </a:cxn>
                <a:cxn ang="0">
                  <a:pos x="8" y="704"/>
                </a:cxn>
                <a:cxn ang="0">
                  <a:pos x="16" y="648"/>
                </a:cxn>
                <a:cxn ang="0">
                  <a:pos x="36" y="612"/>
                </a:cxn>
                <a:cxn ang="0">
                  <a:pos x="64" y="588"/>
                </a:cxn>
                <a:cxn ang="0">
                  <a:pos x="112" y="544"/>
                </a:cxn>
                <a:cxn ang="0">
                  <a:pos x="164" y="512"/>
                </a:cxn>
                <a:cxn ang="0">
                  <a:pos x="220" y="460"/>
                </a:cxn>
                <a:cxn ang="0">
                  <a:pos x="276" y="416"/>
                </a:cxn>
                <a:cxn ang="0">
                  <a:pos x="316" y="380"/>
                </a:cxn>
                <a:cxn ang="0">
                  <a:pos x="336" y="360"/>
                </a:cxn>
                <a:cxn ang="0">
                  <a:pos x="392" y="332"/>
                </a:cxn>
                <a:cxn ang="0">
                  <a:pos x="432" y="296"/>
                </a:cxn>
                <a:cxn ang="0">
                  <a:pos x="460" y="248"/>
                </a:cxn>
                <a:cxn ang="0">
                  <a:pos x="476" y="204"/>
                </a:cxn>
                <a:cxn ang="0">
                  <a:pos x="492" y="128"/>
                </a:cxn>
                <a:cxn ang="0">
                  <a:pos x="508" y="96"/>
                </a:cxn>
                <a:cxn ang="0">
                  <a:pos x="532" y="56"/>
                </a:cxn>
                <a:cxn ang="0">
                  <a:pos x="568" y="24"/>
                </a:cxn>
                <a:cxn ang="0">
                  <a:pos x="684" y="0"/>
                </a:cxn>
                <a:cxn ang="0">
                  <a:pos x="584" y="56"/>
                </a:cxn>
                <a:cxn ang="0">
                  <a:pos x="564" y="72"/>
                </a:cxn>
                <a:cxn ang="0">
                  <a:pos x="540" y="104"/>
                </a:cxn>
                <a:cxn ang="0">
                  <a:pos x="508" y="132"/>
                </a:cxn>
                <a:cxn ang="0">
                  <a:pos x="460" y="180"/>
                </a:cxn>
                <a:cxn ang="0">
                  <a:pos x="436" y="216"/>
                </a:cxn>
                <a:cxn ang="0">
                  <a:pos x="404" y="252"/>
                </a:cxn>
                <a:cxn ang="0">
                  <a:pos x="384" y="292"/>
                </a:cxn>
                <a:cxn ang="0">
                  <a:pos x="364" y="324"/>
                </a:cxn>
                <a:cxn ang="0">
                  <a:pos x="336" y="404"/>
                </a:cxn>
                <a:cxn ang="0">
                  <a:pos x="308" y="436"/>
                </a:cxn>
                <a:cxn ang="0">
                  <a:pos x="280" y="464"/>
                </a:cxn>
                <a:cxn ang="0">
                  <a:pos x="252" y="484"/>
                </a:cxn>
                <a:cxn ang="0">
                  <a:pos x="212" y="516"/>
                </a:cxn>
                <a:cxn ang="0">
                  <a:pos x="168" y="548"/>
                </a:cxn>
                <a:cxn ang="0">
                  <a:pos x="136" y="568"/>
                </a:cxn>
                <a:cxn ang="0">
                  <a:pos x="96" y="600"/>
                </a:cxn>
                <a:cxn ang="0">
                  <a:pos x="76" y="620"/>
                </a:cxn>
                <a:cxn ang="0">
                  <a:pos x="48" y="652"/>
                </a:cxn>
                <a:cxn ang="0">
                  <a:pos x="48" y="688"/>
                </a:cxn>
                <a:cxn ang="0">
                  <a:pos x="44" y="732"/>
                </a:cxn>
                <a:cxn ang="0">
                  <a:pos x="40" y="900"/>
                </a:cxn>
                <a:cxn ang="0">
                  <a:pos x="0" y="900"/>
                </a:cxn>
              </a:cxnLst>
              <a:rect l="0" t="0" r="r" b="b"/>
              <a:pathLst>
                <a:path w="684" h="900">
                  <a:moveTo>
                    <a:pt x="0" y="900"/>
                  </a:moveTo>
                  <a:lnTo>
                    <a:pt x="0" y="792"/>
                  </a:lnTo>
                  <a:lnTo>
                    <a:pt x="8" y="748"/>
                  </a:lnTo>
                  <a:lnTo>
                    <a:pt x="8" y="704"/>
                  </a:lnTo>
                  <a:lnTo>
                    <a:pt x="16" y="648"/>
                  </a:lnTo>
                  <a:lnTo>
                    <a:pt x="36" y="612"/>
                  </a:lnTo>
                  <a:lnTo>
                    <a:pt x="64" y="588"/>
                  </a:lnTo>
                  <a:lnTo>
                    <a:pt x="112" y="544"/>
                  </a:lnTo>
                  <a:lnTo>
                    <a:pt x="164" y="512"/>
                  </a:lnTo>
                  <a:lnTo>
                    <a:pt x="220" y="460"/>
                  </a:lnTo>
                  <a:lnTo>
                    <a:pt x="276" y="416"/>
                  </a:lnTo>
                  <a:lnTo>
                    <a:pt x="316" y="380"/>
                  </a:lnTo>
                  <a:lnTo>
                    <a:pt x="336" y="360"/>
                  </a:lnTo>
                  <a:lnTo>
                    <a:pt x="392" y="332"/>
                  </a:lnTo>
                  <a:lnTo>
                    <a:pt x="432" y="296"/>
                  </a:lnTo>
                  <a:lnTo>
                    <a:pt x="460" y="248"/>
                  </a:lnTo>
                  <a:lnTo>
                    <a:pt x="476" y="204"/>
                  </a:lnTo>
                  <a:lnTo>
                    <a:pt x="492" y="128"/>
                  </a:lnTo>
                  <a:lnTo>
                    <a:pt x="508" y="96"/>
                  </a:lnTo>
                  <a:lnTo>
                    <a:pt x="532" y="56"/>
                  </a:lnTo>
                  <a:lnTo>
                    <a:pt x="568" y="24"/>
                  </a:lnTo>
                  <a:lnTo>
                    <a:pt x="684" y="0"/>
                  </a:lnTo>
                  <a:lnTo>
                    <a:pt x="584" y="56"/>
                  </a:lnTo>
                  <a:lnTo>
                    <a:pt x="564" y="72"/>
                  </a:lnTo>
                  <a:lnTo>
                    <a:pt x="540" y="104"/>
                  </a:lnTo>
                  <a:lnTo>
                    <a:pt x="508" y="132"/>
                  </a:lnTo>
                  <a:lnTo>
                    <a:pt x="460" y="180"/>
                  </a:lnTo>
                  <a:lnTo>
                    <a:pt x="436" y="216"/>
                  </a:lnTo>
                  <a:lnTo>
                    <a:pt x="404" y="252"/>
                  </a:lnTo>
                  <a:lnTo>
                    <a:pt x="384" y="292"/>
                  </a:lnTo>
                  <a:lnTo>
                    <a:pt x="364" y="324"/>
                  </a:lnTo>
                  <a:lnTo>
                    <a:pt x="336" y="404"/>
                  </a:lnTo>
                  <a:lnTo>
                    <a:pt x="308" y="436"/>
                  </a:lnTo>
                  <a:lnTo>
                    <a:pt x="280" y="464"/>
                  </a:lnTo>
                  <a:lnTo>
                    <a:pt x="252" y="484"/>
                  </a:lnTo>
                  <a:lnTo>
                    <a:pt x="212" y="516"/>
                  </a:lnTo>
                  <a:lnTo>
                    <a:pt x="168" y="548"/>
                  </a:lnTo>
                  <a:lnTo>
                    <a:pt x="136" y="568"/>
                  </a:lnTo>
                  <a:lnTo>
                    <a:pt x="96" y="600"/>
                  </a:lnTo>
                  <a:lnTo>
                    <a:pt x="76" y="620"/>
                  </a:lnTo>
                  <a:lnTo>
                    <a:pt x="48" y="652"/>
                  </a:lnTo>
                  <a:lnTo>
                    <a:pt x="48" y="688"/>
                  </a:lnTo>
                  <a:lnTo>
                    <a:pt x="44" y="732"/>
                  </a:lnTo>
                  <a:lnTo>
                    <a:pt x="40" y="900"/>
                  </a:lnTo>
                  <a:lnTo>
                    <a:pt x="0" y="900"/>
                  </a:lnTo>
                  <a:close/>
                </a:path>
              </a:pathLst>
            </a:custGeom>
            <a:gradFill rotWithShape="1">
              <a:gsLst>
                <a:gs pos="0">
                  <a:srgbClr val="669900"/>
                </a:gs>
                <a:gs pos="100000">
                  <a:srgbClr val="669900">
                    <a:gamma/>
                    <a:shade val="34902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30" y="2999"/>
              <a:ext cx="415" cy="482"/>
            </a:xfrm>
            <a:custGeom>
              <a:avLst/>
              <a:gdLst/>
              <a:ahLst/>
              <a:cxnLst>
                <a:cxn ang="0">
                  <a:pos x="240" y="8"/>
                </a:cxn>
                <a:cxn ang="0">
                  <a:pos x="232" y="252"/>
                </a:cxn>
                <a:cxn ang="0">
                  <a:pos x="228" y="320"/>
                </a:cxn>
                <a:cxn ang="0">
                  <a:pos x="152" y="356"/>
                </a:cxn>
                <a:cxn ang="0">
                  <a:pos x="108" y="384"/>
                </a:cxn>
                <a:cxn ang="0">
                  <a:pos x="68" y="404"/>
                </a:cxn>
                <a:cxn ang="0">
                  <a:pos x="40" y="456"/>
                </a:cxn>
                <a:cxn ang="0">
                  <a:pos x="20" y="472"/>
                </a:cxn>
                <a:cxn ang="0">
                  <a:pos x="0" y="520"/>
                </a:cxn>
                <a:cxn ang="0">
                  <a:pos x="28" y="488"/>
                </a:cxn>
                <a:cxn ang="0">
                  <a:pos x="44" y="464"/>
                </a:cxn>
                <a:cxn ang="0">
                  <a:pos x="68" y="428"/>
                </a:cxn>
                <a:cxn ang="0">
                  <a:pos x="88" y="408"/>
                </a:cxn>
                <a:cxn ang="0">
                  <a:pos x="132" y="384"/>
                </a:cxn>
                <a:cxn ang="0">
                  <a:pos x="192" y="348"/>
                </a:cxn>
                <a:cxn ang="0">
                  <a:pos x="244" y="332"/>
                </a:cxn>
                <a:cxn ang="0">
                  <a:pos x="268" y="352"/>
                </a:cxn>
                <a:cxn ang="0">
                  <a:pos x="312" y="392"/>
                </a:cxn>
                <a:cxn ang="0">
                  <a:pos x="340" y="436"/>
                </a:cxn>
                <a:cxn ang="0">
                  <a:pos x="372" y="468"/>
                </a:cxn>
                <a:cxn ang="0">
                  <a:pos x="396" y="504"/>
                </a:cxn>
                <a:cxn ang="0">
                  <a:pos x="404" y="540"/>
                </a:cxn>
                <a:cxn ang="0">
                  <a:pos x="392" y="480"/>
                </a:cxn>
                <a:cxn ang="0">
                  <a:pos x="368" y="452"/>
                </a:cxn>
                <a:cxn ang="0">
                  <a:pos x="348" y="416"/>
                </a:cxn>
                <a:cxn ang="0">
                  <a:pos x="332" y="388"/>
                </a:cxn>
                <a:cxn ang="0">
                  <a:pos x="272" y="344"/>
                </a:cxn>
                <a:cxn ang="0">
                  <a:pos x="248" y="316"/>
                </a:cxn>
                <a:cxn ang="0">
                  <a:pos x="248" y="204"/>
                </a:cxn>
                <a:cxn ang="0">
                  <a:pos x="256" y="0"/>
                </a:cxn>
                <a:cxn ang="0">
                  <a:pos x="240" y="8"/>
                </a:cxn>
              </a:cxnLst>
              <a:rect l="0" t="0" r="r" b="b"/>
              <a:pathLst>
                <a:path w="404" h="540">
                  <a:moveTo>
                    <a:pt x="240" y="8"/>
                  </a:moveTo>
                  <a:lnTo>
                    <a:pt x="232" y="252"/>
                  </a:lnTo>
                  <a:lnTo>
                    <a:pt x="228" y="320"/>
                  </a:lnTo>
                  <a:lnTo>
                    <a:pt x="152" y="356"/>
                  </a:lnTo>
                  <a:lnTo>
                    <a:pt x="108" y="384"/>
                  </a:lnTo>
                  <a:lnTo>
                    <a:pt x="68" y="404"/>
                  </a:lnTo>
                  <a:lnTo>
                    <a:pt x="40" y="456"/>
                  </a:lnTo>
                  <a:lnTo>
                    <a:pt x="20" y="472"/>
                  </a:lnTo>
                  <a:lnTo>
                    <a:pt x="0" y="520"/>
                  </a:lnTo>
                  <a:lnTo>
                    <a:pt x="28" y="488"/>
                  </a:lnTo>
                  <a:lnTo>
                    <a:pt x="44" y="464"/>
                  </a:lnTo>
                  <a:lnTo>
                    <a:pt x="68" y="428"/>
                  </a:lnTo>
                  <a:lnTo>
                    <a:pt x="88" y="408"/>
                  </a:lnTo>
                  <a:lnTo>
                    <a:pt x="132" y="384"/>
                  </a:lnTo>
                  <a:lnTo>
                    <a:pt x="192" y="348"/>
                  </a:lnTo>
                  <a:lnTo>
                    <a:pt x="244" y="332"/>
                  </a:lnTo>
                  <a:lnTo>
                    <a:pt x="268" y="352"/>
                  </a:lnTo>
                  <a:lnTo>
                    <a:pt x="312" y="392"/>
                  </a:lnTo>
                  <a:lnTo>
                    <a:pt x="340" y="436"/>
                  </a:lnTo>
                  <a:lnTo>
                    <a:pt x="372" y="468"/>
                  </a:lnTo>
                  <a:lnTo>
                    <a:pt x="396" y="504"/>
                  </a:lnTo>
                  <a:lnTo>
                    <a:pt x="404" y="540"/>
                  </a:lnTo>
                  <a:lnTo>
                    <a:pt x="392" y="480"/>
                  </a:lnTo>
                  <a:lnTo>
                    <a:pt x="368" y="452"/>
                  </a:lnTo>
                  <a:lnTo>
                    <a:pt x="348" y="416"/>
                  </a:lnTo>
                  <a:lnTo>
                    <a:pt x="332" y="388"/>
                  </a:lnTo>
                  <a:lnTo>
                    <a:pt x="272" y="344"/>
                  </a:lnTo>
                  <a:lnTo>
                    <a:pt x="248" y="316"/>
                  </a:lnTo>
                  <a:lnTo>
                    <a:pt x="248" y="204"/>
                  </a:lnTo>
                  <a:lnTo>
                    <a:pt x="256" y="0"/>
                  </a:lnTo>
                  <a:lnTo>
                    <a:pt x="240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972" y="3303"/>
              <a:ext cx="455" cy="646"/>
            </a:xfrm>
            <a:custGeom>
              <a:avLst/>
              <a:gdLst/>
              <a:ahLst/>
              <a:cxnLst>
                <a:cxn ang="0">
                  <a:pos x="184" y="62"/>
                </a:cxn>
                <a:cxn ang="0">
                  <a:pos x="159" y="104"/>
                </a:cxn>
                <a:cxn ang="0">
                  <a:pos x="118" y="149"/>
                </a:cxn>
                <a:cxn ang="0">
                  <a:pos x="0" y="341"/>
                </a:cxn>
                <a:cxn ang="0">
                  <a:pos x="52" y="272"/>
                </a:cxn>
                <a:cxn ang="0">
                  <a:pos x="73" y="323"/>
                </a:cxn>
                <a:cxn ang="0">
                  <a:pos x="30" y="401"/>
                </a:cxn>
                <a:cxn ang="0">
                  <a:pos x="49" y="458"/>
                </a:cxn>
                <a:cxn ang="0">
                  <a:pos x="69" y="428"/>
                </a:cxn>
                <a:cxn ang="0">
                  <a:pos x="99" y="323"/>
                </a:cxn>
                <a:cxn ang="0">
                  <a:pos x="108" y="276"/>
                </a:cxn>
                <a:cxn ang="0">
                  <a:pos x="117" y="209"/>
                </a:cxn>
                <a:cxn ang="0">
                  <a:pos x="138" y="219"/>
                </a:cxn>
                <a:cxn ang="0">
                  <a:pos x="85" y="417"/>
                </a:cxn>
                <a:cxn ang="0">
                  <a:pos x="118" y="374"/>
                </a:cxn>
                <a:cxn ang="0">
                  <a:pos x="142" y="420"/>
                </a:cxn>
                <a:cxn ang="0">
                  <a:pos x="168" y="323"/>
                </a:cxn>
                <a:cxn ang="0">
                  <a:pos x="147" y="225"/>
                </a:cxn>
                <a:cxn ang="0">
                  <a:pos x="238" y="39"/>
                </a:cxn>
                <a:cxn ang="0">
                  <a:pos x="169" y="159"/>
                </a:cxn>
                <a:cxn ang="0">
                  <a:pos x="175" y="257"/>
                </a:cxn>
                <a:cxn ang="0">
                  <a:pos x="196" y="165"/>
                </a:cxn>
                <a:cxn ang="0">
                  <a:pos x="202" y="173"/>
                </a:cxn>
                <a:cxn ang="0">
                  <a:pos x="160" y="434"/>
                </a:cxn>
                <a:cxn ang="0">
                  <a:pos x="64" y="558"/>
                </a:cxn>
                <a:cxn ang="0">
                  <a:pos x="169" y="488"/>
                </a:cxn>
                <a:cxn ang="0">
                  <a:pos x="106" y="636"/>
                </a:cxn>
                <a:cxn ang="0">
                  <a:pos x="177" y="702"/>
                </a:cxn>
                <a:cxn ang="0">
                  <a:pos x="205" y="675"/>
                </a:cxn>
                <a:cxn ang="0">
                  <a:pos x="180" y="495"/>
                </a:cxn>
                <a:cxn ang="0">
                  <a:pos x="205" y="576"/>
                </a:cxn>
                <a:cxn ang="0">
                  <a:pos x="247" y="515"/>
                </a:cxn>
                <a:cxn ang="0">
                  <a:pos x="177" y="383"/>
                </a:cxn>
                <a:cxn ang="0">
                  <a:pos x="213" y="431"/>
                </a:cxn>
                <a:cxn ang="0">
                  <a:pos x="213" y="272"/>
                </a:cxn>
                <a:cxn ang="0">
                  <a:pos x="211" y="186"/>
                </a:cxn>
                <a:cxn ang="0">
                  <a:pos x="216" y="108"/>
                </a:cxn>
                <a:cxn ang="0">
                  <a:pos x="244" y="81"/>
                </a:cxn>
                <a:cxn ang="0">
                  <a:pos x="252" y="242"/>
                </a:cxn>
                <a:cxn ang="0">
                  <a:pos x="243" y="428"/>
                </a:cxn>
                <a:cxn ang="0">
                  <a:pos x="273" y="347"/>
                </a:cxn>
                <a:cxn ang="0">
                  <a:pos x="282" y="402"/>
                </a:cxn>
                <a:cxn ang="0">
                  <a:pos x="292" y="411"/>
                </a:cxn>
                <a:cxn ang="0">
                  <a:pos x="303" y="329"/>
                </a:cxn>
                <a:cxn ang="0">
                  <a:pos x="280" y="287"/>
                </a:cxn>
                <a:cxn ang="0">
                  <a:pos x="280" y="195"/>
                </a:cxn>
                <a:cxn ang="0">
                  <a:pos x="282" y="170"/>
                </a:cxn>
                <a:cxn ang="0">
                  <a:pos x="267" y="17"/>
                </a:cxn>
                <a:cxn ang="0">
                  <a:pos x="321" y="140"/>
                </a:cxn>
                <a:cxn ang="0">
                  <a:pos x="291" y="9"/>
                </a:cxn>
                <a:cxn ang="0">
                  <a:pos x="340" y="194"/>
                </a:cxn>
                <a:cxn ang="0">
                  <a:pos x="354" y="320"/>
                </a:cxn>
                <a:cxn ang="0">
                  <a:pos x="363" y="372"/>
                </a:cxn>
                <a:cxn ang="0">
                  <a:pos x="358" y="438"/>
                </a:cxn>
                <a:cxn ang="0">
                  <a:pos x="397" y="468"/>
                </a:cxn>
                <a:cxn ang="0">
                  <a:pos x="381" y="303"/>
                </a:cxn>
                <a:cxn ang="0">
                  <a:pos x="414" y="270"/>
                </a:cxn>
                <a:cxn ang="0">
                  <a:pos x="375" y="237"/>
                </a:cxn>
                <a:cxn ang="0">
                  <a:pos x="387" y="177"/>
                </a:cxn>
                <a:cxn ang="0">
                  <a:pos x="337" y="69"/>
                </a:cxn>
                <a:cxn ang="0">
                  <a:pos x="288" y="0"/>
                </a:cxn>
              </a:cxnLst>
              <a:rect l="0" t="0" r="r" b="b"/>
              <a:pathLst>
                <a:path w="444" h="722">
                  <a:moveTo>
                    <a:pt x="246" y="8"/>
                  </a:moveTo>
                  <a:lnTo>
                    <a:pt x="223" y="36"/>
                  </a:lnTo>
                  <a:lnTo>
                    <a:pt x="198" y="45"/>
                  </a:lnTo>
                  <a:lnTo>
                    <a:pt x="159" y="71"/>
                  </a:lnTo>
                  <a:lnTo>
                    <a:pt x="150" y="87"/>
                  </a:lnTo>
                  <a:lnTo>
                    <a:pt x="168" y="75"/>
                  </a:lnTo>
                  <a:lnTo>
                    <a:pt x="184" y="62"/>
                  </a:lnTo>
                  <a:lnTo>
                    <a:pt x="208" y="51"/>
                  </a:lnTo>
                  <a:lnTo>
                    <a:pt x="223" y="44"/>
                  </a:lnTo>
                  <a:lnTo>
                    <a:pt x="246" y="18"/>
                  </a:lnTo>
                  <a:lnTo>
                    <a:pt x="214" y="57"/>
                  </a:lnTo>
                  <a:lnTo>
                    <a:pt x="183" y="72"/>
                  </a:lnTo>
                  <a:lnTo>
                    <a:pt x="168" y="92"/>
                  </a:lnTo>
                  <a:lnTo>
                    <a:pt x="159" y="104"/>
                  </a:lnTo>
                  <a:lnTo>
                    <a:pt x="126" y="107"/>
                  </a:lnTo>
                  <a:lnTo>
                    <a:pt x="108" y="128"/>
                  </a:lnTo>
                  <a:lnTo>
                    <a:pt x="100" y="138"/>
                  </a:lnTo>
                  <a:lnTo>
                    <a:pt x="129" y="114"/>
                  </a:lnTo>
                  <a:lnTo>
                    <a:pt x="153" y="108"/>
                  </a:lnTo>
                  <a:lnTo>
                    <a:pt x="132" y="131"/>
                  </a:lnTo>
                  <a:lnTo>
                    <a:pt x="118" y="149"/>
                  </a:lnTo>
                  <a:lnTo>
                    <a:pt x="109" y="194"/>
                  </a:lnTo>
                  <a:lnTo>
                    <a:pt x="90" y="204"/>
                  </a:lnTo>
                  <a:lnTo>
                    <a:pt x="81" y="228"/>
                  </a:lnTo>
                  <a:lnTo>
                    <a:pt x="55" y="248"/>
                  </a:lnTo>
                  <a:lnTo>
                    <a:pt x="45" y="284"/>
                  </a:lnTo>
                  <a:lnTo>
                    <a:pt x="16" y="303"/>
                  </a:lnTo>
                  <a:lnTo>
                    <a:pt x="0" y="341"/>
                  </a:lnTo>
                  <a:lnTo>
                    <a:pt x="3" y="354"/>
                  </a:lnTo>
                  <a:lnTo>
                    <a:pt x="12" y="323"/>
                  </a:lnTo>
                  <a:lnTo>
                    <a:pt x="19" y="308"/>
                  </a:lnTo>
                  <a:lnTo>
                    <a:pt x="46" y="288"/>
                  </a:lnTo>
                  <a:lnTo>
                    <a:pt x="42" y="339"/>
                  </a:lnTo>
                  <a:lnTo>
                    <a:pt x="55" y="290"/>
                  </a:lnTo>
                  <a:lnTo>
                    <a:pt x="52" y="272"/>
                  </a:lnTo>
                  <a:lnTo>
                    <a:pt x="61" y="249"/>
                  </a:lnTo>
                  <a:lnTo>
                    <a:pt x="85" y="236"/>
                  </a:lnTo>
                  <a:lnTo>
                    <a:pt x="94" y="215"/>
                  </a:lnTo>
                  <a:lnTo>
                    <a:pt x="111" y="203"/>
                  </a:lnTo>
                  <a:lnTo>
                    <a:pt x="97" y="245"/>
                  </a:lnTo>
                  <a:lnTo>
                    <a:pt x="81" y="261"/>
                  </a:lnTo>
                  <a:lnTo>
                    <a:pt x="73" y="323"/>
                  </a:lnTo>
                  <a:lnTo>
                    <a:pt x="57" y="347"/>
                  </a:lnTo>
                  <a:lnTo>
                    <a:pt x="42" y="366"/>
                  </a:lnTo>
                  <a:lnTo>
                    <a:pt x="36" y="390"/>
                  </a:lnTo>
                  <a:lnTo>
                    <a:pt x="13" y="393"/>
                  </a:lnTo>
                  <a:lnTo>
                    <a:pt x="3" y="413"/>
                  </a:lnTo>
                  <a:lnTo>
                    <a:pt x="16" y="401"/>
                  </a:lnTo>
                  <a:lnTo>
                    <a:pt x="30" y="401"/>
                  </a:lnTo>
                  <a:lnTo>
                    <a:pt x="39" y="410"/>
                  </a:lnTo>
                  <a:lnTo>
                    <a:pt x="46" y="369"/>
                  </a:lnTo>
                  <a:lnTo>
                    <a:pt x="60" y="353"/>
                  </a:lnTo>
                  <a:lnTo>
                    <a:pt x="54" y="393"/>
                  </a:lnTo>
                  <a:lnTo>
                    <a:pt x="75" y="411"/>
                  </a:lnTo>
                  <a:lnTo>
                    <a:pt x="55" y="434"/>
                  </a:lnTo>
                  <a:lnTo>
                    <a:pt x="49" y="458"/>
                  </a:lnTo>
                  <a:lnTo>
                    <a:pt x="28" y="476"/>
                  </a:lnTo>
                  <a:lnTo>
                    <a:pt x="54" y="465"/>
                  </a:lnTo>
                  <a:lnTo>
                    <a:pt x="64" y="431"/>
                  </a:lnTo>
                  <a:lnTo>
                    <a:pt x="67" y="453"/>
                  </a:lnTo>
                  <a:lnTo>
                    <a:pt x="81" y="497"/>
                  </a:lnTo>
                  <a:lnTo>
                    <a:pt x="79" y="465"/>
                  </a:lnTo>
                  <a:lnTo>
                    <a:pt x="69" y="428"/>
                  </a:lnTo>
                  <a:lnTo>
                    <a:pt x="82" y="410"/>
                  </a:lnTo>
                  <a:lnTo>
                    <a:pt x="63" y="392"/>
                  </a:lnTo>
                  <a:lnTo>
                    <a:pt x="67" y="342"/>
                  </a:lnTo>
                  <a:lnTo>
                    <a:pt x="87" y="302"/>
                  </a:lnTo>
                  <a:lnTo>
                    <a:pt x="93" y="326"/>
                  </a:lnTo>
                  <a:lnTo>
                    <a:pt x="88" y="356"/>
                  </a:lnTo>
                  <a:lnTo>
                    <a:pt x="99" y="323"/>
                  </a:lnTo>
                  <a:lnTo>
                    <a:pt x="94" y="296"/>
                  </a:lnTo>
                  <a:lnTo>
                    <a:pt x="84" y="293"/>
                  </a:lnTo>
                  <a:lnTo>
                    <a:pt x="87" y="266"/>
                  </a:lnTo>
                  <a:lnTo>
                    <a:pt x="97" y="254"/>
                  </a:lnTo>
                  <a:lnTo>
                    <a:pt x="96" y="290"/>
                  </a:lnTo>
                  <a:lnTo>
                    <a:pt x="105" y="302"/>
                  </a:lnTo>
                  <a:lnTo>
                    <a:pt x="108" y="276"/>
                  </a:lnTo>
                  <a:lnTo>
                    <a:pt x="102" y="252"/>
                  </a:lnTo>
                  <a:lnTo>
                    <a:pt x="111" y="228"/>
                  </a:lnTo>
                  <a:lnTo>
                    <a:pt x="115" y="282"/>
                  </a:lnTo>
                  <a:lnTo>
                    <a:pt x="127" y="306"/>
                  </a:lnTo>
                  <a:lnTo>
                    <a:pt x="121" y="278"/>
                  </a:lnTo>
                  <a:lnTo>
                    <a:pt x="120" y="248"/>
                  </a:lnTo>
                  <a:lnTo>
                    <a:pt x="117" y="209"/>
                  </a:lnTo>
                  <a:lnTo>
                    <a:pt x="121" y="179"/>
                  </a:lnTo>
                  <a:lnTo>
                    <a:pt x="127" y="147"/>
                  </a:lnTo>
                  <a:lnTo>
                    <a:pt x="139" y="137"/>
                  </a:lnTo>
                  <a:lnTo>
                    <a:pt x="139" y="186"/>
                  </a:lnTo>
                  <a:lnTo>
                    <a:pt x="133" y="215"/>
                  </a:lnTo>
                  <a:lnTo>
                    <a:pt x="126" y="230"/>
                  </a:lnTo>
                  <a:lnTo>
                    <a:pt x="138" y="219"/>
                  </a:lnTo>
                  <a:lnTo>
                    <a:pt x="136" y="258"/>
                  </a:lnTo>
                  <a:lnTo>
                    <a:pt x="141" y="278"/>
                  </a:lnTo>
                  <a:lnTo>
                    <a:pt x="147" y="300"/>
                  </a:lnTo>
                  <a:lnTo>
                    <a:pt x="126" y="335"/>
                  </a:lnTo>
                  <a:lnTo>
                    <a:pt x="112" y="371"/>
                  </a:lnTo>
                  <a:lnTo>
                    <a:pt x="93" y="390"/>
                  </a:lnTo>
                  <a:lnTo>
                    <a:pt x="85" y="417"/>
                  </a:lnTo>
                  <a:lnTo>
                    <a:pt x="100" y="395"/>
                  </a:lnTo>
                  <a:lnTo>
                    <a:pt x="112" y="380"/>
                  </a:lnTo>
                  <a:lnTo>
                    <a:pt x="111" y="425"/>
                  </a:lnTo>
                  <a:lnTo>
                    <a:pt x="118" y="458"/>
                  </a:lnTo>
                  <a:lnTo>
                    <a:pt x="118" y="428"/>
                  </a:lnTo>
                  <a:lnTo>
                    <a:pt x="117" y="416"/>
                  </a:lnTo>
                  <a:lnTo>
                    <a:pt x="118" y="374"/>
                  </a:lnTo>
                  <a:lnTo>
                    <a:pt x="126" y="348"/>
                  </a:lnTo>
                  <a:lnTo>
                    <a:pt x="154" y="294"/>
                  </a:lnTo>
                  <a:lnTo>
                    <a:pt x="160" y="321"/>
                  </a:lnTo>
                  <a:lnTo>
                    <a:pt x="150" y="348"/>
                  </a:lnTo>
                  <a:lnTo>
                    <a:pt x="141" y="366"/>
                  </a:lnTo>
                  <a:lnTo>
                    <a:pt x="150" y="399"/>
                  </a:lnTo>
                  <a:lnTo>
                    <a:pt x="142" y="420"/>
                  </a:lnTo>
                  <a:lnTo>
                    <a:pt x="136" y="450"/>
                  </a:lnTo>
                  <a:lnTo>
                    <a:pt x="148" y="423"/>
                  </a:lnTo>
                  <a:lnTo>
                    <a:pt x="154" y="407"/>
                  </a:lnTo>
                  <a:lnTo>
                    <a:pt x="160" y="384"/>
                  </a:lnTo>
                  <a:lnTo>
                    <a:pt x="151" y="377"/>
                  </a:lnTo>
                  <a:lnTo>
                    <a:pt x="150" y="360"/>
                  </a:lnTo>
                  <a:lnTo>
                    <a:pt x="168" y="323"/>
                  </a:lnTo>
                  <a:lnTo>
                    <a:pt x="183" y="353"/>
                  </a:lnTo>
                  <a:lnTo>
                    <a:pt x="177" y="315"/>
                  </a:lnTo>
                  <a:lnTo>
                    <a:pt x="166" y="306"/>
                  </a:lnTo>
                  <a:lnTo>
                    <a:pt x="163" y="290"/>
                  </a:lnTo>
                  <a:lnTo>
                    <a:pt x="151" y="284"/>
                  </a:lnTo>
                  <a:lnTo>
                    <a:pt x="147" y="261"/>
                  </a:lnTo>
                  <a:lnTo>
                    <a:pt x="147" y="225"/>
                  </a:lnTo>
                  <a:lnTo>
                    <a:pt x="145" y="209"/>
                  </a:lnTo>
                  <a:lnTo>
                    <a:pt x="150" y="173"/>
                  </a:lnTo>
                  <a:lnTo>
                    <a:pt x="145" y="128"/>
                  </a:lnTo>
                  <a:lnTo>
                    <a:pt x="174" y="101"/>
                  </a:lnTo>
                  <a:lnTo>
                    <a:pt x="189" y="77"/>
                  </a:lnTo>
                  <a:lnTo>
                    <a:pt x="219" y="65"/>
                  </a:lnTo>
                  <a:lnTo>
                    <a:pt x="238" y="39"/>
                  </a:lnTo>
                  <a:lnTo>
                    <a:pt x="256" y="12"/>
                  </a:lnTo>
                  <a:lnTo>
                    <a:pt x="229" y="62"/>
                  </a:lnTo>
                  <a:lnTo>
                    <a:pt x="208" y="78"/>
                  </a:lnTo>
                  <a:lnTo>
                    <a:pt x="183" y="101"/>
                  </a:lnTo>
                  <a:lnTo>
                    <a:pt x="157" y="140"/>
                  </a:lnTo>
                  <a:lnTo>
                    <a:pt x="174" y="125"/>
                  </a:lnTo>
                  <a:lnTo>
                    <a:pt x="169" y="159"/>
                  </a:lnTo>
                  <a:lnTo>
                    <a:pt x="163" y="192"/>
                  </a:lnTo>
                  <a:lnTo>
                    <a:pt x="151" y="212"/>
                  </a:lnTo>
                  <a:lnTo>
                    <a:pt x="175" y="182"/>
                  </a:lnTo>
                  <a:lnTo>
                    <a:pt x="180" y="144"/>
                  </a:lnTo>
                  <a:lnTo>
                    <a:pt x="187" y="179"/>
                  </a:lnTo>
                  <a:lnTo>
                    <a:pt x="187" y="237"/>
                  </a:lnTo>
                  <a:lnTo>
                    <a:pt x="175" y="257"/>
                  </a:lnTo>
                  <a:lnTo>
                    <a:pt x="163" y="276"/>
                  </a:lnTo>
                  <a:lnTo>
                    <a:pt x="175" y="309"/>
                  </a:lnTo>
                  <a:lnTo>
                    <a:pt x="178" y="273"/>
                  </a:lnTo>
                  <a:lnTo>
                    <a:pt x="178" y="263"/>
                  </a:lnTo>
                  <a:lnTo>
                    <a:pt x="192" y="242"/>
                  </a:lnTo>
                  <a:lnTo>
                    <a:pt x="198" y="225"/>
                  </a:lnTo>
                  <a:lnTo>
                    <a:pt x="196" y="165"/>
                  </a:lnTo>
                  <a:lnTo>
                    <a:pt x="184" y="134"/>
                  </a:lnTo>
                  <a:lnTo>
                    <a:pt x="181" y="114"/>
                  </a:lnTo>
                  <a:lnTo>
                    <a:pt x="220" y="78"/>
                  </a:lnTo>
                  <a:lnTo>
                    <a:pt x="207" y="108"/>
                  </a:lnTo>
                  <a:lnTo>
                    <a:pt x="216" y="123"/>
                  </a:lnTo>
                  <a:lnTo>
                    <a:pt x="199" y="143"/>
                  </a:lnTo>
                  <a:lnTo>
                    <a:pt x="202" y="173"/>
                  </a:lnTo>
                  <a:lnTo>
                    <a:pt x="207" y="242"/>
                  </a:lnTo>
                  <a:lnTo>
                    <a:pt x="204" y="279"/>
                  </a:lnTo>
                  <a:lnTo>
                    <a:pt x="189" y="309"/>
                  </a:lnTo>
                  <a:lnTo>
                    <a:pt x="189" y="324"/>
                  </a:lnTo>
                  <a:cubicBezTo>
                    <a:pt x="184" y="340"/>
                    <a:pt x="183" y="352"/>
                    <a:pt x="183" y="369"/>
                  </a:cubicBezTo>
                  <a:lnTo>
                    <a:pt x="168" y="384"/>
                  </a:lnTo>
                  <a:lnTo>
                    <a:pt x="160" y="434"/>
                  </a:lnTo>
                  <a:lnTo>
                    <a:pt x="166" y="480"/>
                  </a:lnTo>
                  <a:lnTo>
                    <a:pt x="150" y="510"/>
                  </a:lnTo>
                  <a:lnTo>
                    <a:pt x="127" y="533"/>
                  </a:lnTo>
                  <a:lnTo>
                    <a:pt x="99" y="531"/>
                  </a:lnTo>
                  <a:lnTo>
                    <a:pt x="75" y="549"/>
                  </a:lnTo>
                  <a:lnTo>
                    <a:pt x="36" y="546"/>
                  </a:lnTo>
                  <a:lnTo>
                    <a:pt x="64" y="558"/>
                  </a:lnTo>
                  <a:lnTo>
                    <a:pt x="88" y="551"/>
                  </a:lnTo>
                  <a:lnTo>
                    <a:pt x="100" y="537"/>
                  </a:lnTo>
                  <a:lnTo>
                    <a:pt x="129" y="539"/>
                  </a:lnTo>
                  <a:lnTo>
                    <a:pt x="111" y="572"/>
                  </a:lnTo>
                  <a:lnTo>
                    <a:pt x="126" y="558"/>
                  </a:lnTo>
                  <a:lnTo>
                    <a:pt x="138" y="528"/>
                  </a:lnTo>
                  <a:lnTo>
                    <a:pt x="169" y="488"/>
                  </a:lnTo>
                  <a:lnTo>
                    <a:pt x="169" y="525"/>
                  </a:lnTo>
                  <a:lnTo>
                    <a:pt x="163" y="563"/>
                  </a:lnTo>
                  <a:lnTo>
                    <a:pt x="151" y="585"/>
                  </a:lnTo>
                  <a:lnTo>
                    <a:pt x="124" y="599"/>
                  </a:lnTo>
                  <a:lnTo>
                    <a:pt x="103" y="627"/>
                  </a:lnTo>
                  <a:lnTo>
                    <a:pt x="93" y="662"/>
                  </a:lnTo>
                  <a:lnTo>
                    <a:pt x="106" y="636"/>
                  </a:lnTo>
                  <a:lnTo>
                    <a:pt x="121" y="612"/>
                  </a:lnTo>
                  <a:lnTo>
                    <a:pt x="142" y="596"/>
                  </a:lnTo>
                  <a:lnTo>
                    <a:pt x="154" y="591"/>
                  </a:lnTo>
                  <a:lnTo>
                    <a:pt x="148" y="653"/>
                  </a:lnTo>
                  <a:cubicBezTo>
                    <a:pt x="151" y="665"/>
                    <a:pt x="157" y="678"/>
                    <a:pt x="160" y="690"/>
                  </a:cubicBezTo>
                  <a:lnTo>
                    <a:pt x="168" y="722"/>
                  </a:lnTo>
                  <a:lnTo>
                    <a:pt x="177" y="702"/>
                  </a:lnTo>
                  <a:lnTo>
                    <a:pt x="163" y="680"/>
                  </a:lnTo>
                  <a:lnTo>
                    <a:pt x="159" y="648"/>
                  </a:lnTo>
                  <a:lnTo>
                    <a:pt x="157" y="635"/>
                  </a:lnTo>
                  <a:lnTo>
                    <a:pt x="180" y="657"/>
                  </a:lnTo>
                  <a:lnTo>
                    <a:pt x="202" y="683"/>
                  </a:lnTo>
                  <a:lnTo>
                    <a:pt x="226" y="684"/>
                  </a:lnTo>
                  <a:lnTo>
                    <a:pt x="205" y="675"/>
                  </a:lnTo>
                  <a:lnTo>
                    <a:pt x="187" y="656"/>
                  </a:lnTo>
                  <a:lnTo>
                    <a:pt x="174" y="635"/>
                  </a:lnTo>
                  <a:lnTo>
                    <a:pt x="157" y="623"/>
                  </a:lnTo>
                  <a:lnTo>
                    <a:pt x="160" y="582"/>
                  </a:lnTo>
                  <a:lnTo>
                    <a:pt x="169" y="566"/>
                  </a:lnTo>
                  <a:lnTo>
                    <a:pt x="178" y="534"/>
                  </a:lnTo>
                  <a:lnTo>
                    <a:pt x="180" y="495"/>
                  </a:lnTo>
                  <a:lnTo>
                    <a:pt x="177" y="465"/>
                  </a:lnTo>
                  <a:lnTo>
                    <a:pt x="168" y="432"/>
                  </a:lnTo>
                  <a:lnTo>
                    <a:pt x="186" y="456"/>
                  </a:lnTo>
                  <a:lnTo>
                    <a:pt x="195" y="483"/>
                  </a:lnTo>
                  <a:lnTo>
                    <a:pt x="208" y="503"/>
                  </a:lnTo>
                  <a:lnTo>
                    <a:pt x="208" y="551"/>
                  </a:lnTo>
                  <a:lnTo>
                    <a:pt x="205" y="576"/>
                  </a:lnTo>
                  <a:lnTo>
                    <a:pt x="216" y="555"/>
                  </a:lnTo>
                  <a:lnTo>
                    <a:pt x="214" y="509"/>
                  </a:lnTo>
                  <a:lnTo>
                    <a:pt x="214" y="492"/>
                  </a:lnTo>
                  <a:lnTo>
                    <a:pt x="231" y="501"/>
                  </a:lnTo>
                  <a:lnTo>
                    <a:pt x="246" y="524"/>
                  </a:lnTo>
                  <a:lnTo>
                    <a:pt x="264" y="527"/>
                  </a:lnTo>
                  <a:lnTo>
                    <a:pt x="247" y="515"/>
                  </a:lnTo>
                  <a:lnTo>
                    <a:pt x="237" y="497"/>
                  </a:lnTo>
                  <a:lnTo>
                    <a:pt x="217" y="485"/>
                  </a:lnTo>
                  <a:lnTo>
                    <a:pt x="202" y="485"/>
                  </a:lnTo>
                  <a:lnTo>
                    <a:pt x="193" y="453"/>
                  </a:lnTo>
                  <a:lnTo>
                    <a:pt x="178" y="428"/>
                  </a:lnTo>
                  <a:lnTo>
                    <a:pt x="171" y="408"/>
                  </a:lnTo>
                  <a:lnTo>
                    <a:pt x="177" y="383"/>
                  </a:lnTo>
                  <a:lnTo>
                    <a:pt x="195" y="362"/>
                  </a:lnTo>
                  <a:lnTo>
                    <a:pt x="198" y="305"/>
                  </a:lnTo>
                  <a:lnTo>
                    <a:pt x="213" y="342"/>
                  </a:lnTo>
                  <a:lnTo>
                    <a:pt x="204" y="362"/>
                  </a:lnTo>
                  <a:lnTo>
                    <a:pt x="201" y="387"/>
                  </a:lnTo>
                  <a:lnTo>
                    <a:pt x="207" y="420"/>
                  </a:lnTo>
                  <a:lnTo>
                    <a:pt x="213" y="431"/>
                  </a:lnTo>
                  <a:lnTo>
                    <a:pt x="213" y="399"/>
                  </a:lnTo>
                  <a:lnTo>
                    <a:pt x="210" y="377"/>
                  </a:lnTo>
                  <a:lnTo>
                    <a:pt x="216" y="353"/>
                  </a:lnTo>
                  <a:lnTo>
                    <a:pt x="223" y="341"/>
                  </a:lnTo>
                  <a:lnTo>
                    <a:pt x="213" y="320"/>
                  </a:lnTo>
                  <a:lnTo>
                    <a:pt x="204" y="296"/>
                  </a:lnTo>
                  <a:lnTo>
                    <a:pt x="213" y="272"/>
                  </a:lnTo>
                  <a:lnTo>
                    <a:pt x="228" y="291"/>
                  </a:lnTo>
                  <a:lnTo>
                    <a:pt x="237" y="309"/>
                  </a:lnTo>
                  <a:lnTo>
                    <a:pt x="240" y="291"/>
                  </a:lnTo>
                  <a:lnTo>
                    <a:pt x="222" y="275"/>
                  </a:lnTo>
                  <a:lnTo>
                    <a:pt x="214" y="260"/>
                  </a:lnTo>
                  <a:lnTo>
                    <a:pt x="213" y="222"/>
                  </a:lnTo>
                  <a:lnTo>
                    <a:pt x="211" y="186"/>
                  </a:lnTo>
                  <a:lnTo>
                    <a:pt x="225" y="209"/>
                  </a:lnTo>
                  <a:lnTo>
                    <a:pt x="223" y="224"/>
                  </a:lnTo>
                  <a:lnTo>
                    <a:pt x="228" y="188"/>
                  </a:lnTo>
                  <a:lnTo>
                    <a:pt x="208" y="162"/>
                  </a:lnTo>
                  <a:lnTo>
                    <a:pt x="208" y="141"/>
                  </a:lnTo>
                  <a:lnTo>
                    <a:pt x="225" y="125"/>
                  </a:lnTo>
                  <a:lnTo>
                    <a:pt x="216" y="108"/>
                  </a:lnTo>
                  <a:lnTo>
                    <a:pt x="225" y="92"/>
                  </a:lnTo>
                  <a:lnTo>
                    <a:pt x="232" y="132"/>
                  </a:lnTo>
                  <a:lnTo>
                    <a:pt x="226" y="158"/>
                  </a:lnTo>
                  <a:lnTo>
                    <a:pt x="243" y="131"/>
                  </a:lnTo>
                  <a:lnTo>
                    <a:pt x="238" y="105"/>
                  </a:lnTo>
                  <a:lnTo>
                    <a:pt x="231" y="75"/>
                  </a:lnTo>
                  <a:lnTo>
                    <a:pt x="244" y="81"/>
                  </a:lnTo>
                  <a:lnTo>
                    <a:pt x="261" y="93"/>
                  </a:lnTo>
                  <a:lnTo>
                    <a:pt x="258" y="119"/>
                  </a:lnTo>
                  <a:lnTo>
                    <a:pt x="244" y="153"/>
                  </a:lnTo>
                  <a:lnTo>
                    <a:pt x="243" y="177"/>
                  </a:lnTo>
                  <a:lnTo>
                    <a:pt x="247" y="207"/>
                  </a:lnTo>
                  <a:lnTo>
                    <a:pt x="238" y="261"/>
                  </a:lnTo>
                  <a:lnTo>
                    <a:pt x="252" y="242"/>
                  </a:lnTo>
                  <a:lnTo>
                    <a:pt x="258" y="282"/>
                  </a:lnTo>
                  <a:lnTo>
                    <a:pt x="268" y="303"/>
                  </a:lnTo>
                  <a:lnTo>
                    <a:pt x="268" y="341"/>
                  </a:lnTo>
                  <a:lnTo>
                    <a:pt x="249" y="371"/>
                  </a:lnTo>
                  <a:lnTo>
                    <a:pt x="246" y="395"/>
                  </a:lnTo>
                  <a:lnTo>
                    <a:pt x="228" y="425"/>
                  </a:lnTo>
                  <a:lnTo>
                    <a:pt x="243" y="428"/>
                  </a:lnTo>
                  <a:lnTo>
                    <a:pt x="249" y="459"/>
                  </a:lnTo>
                  <a:lnTo>
                    <a:pt x="252" y="438"/>
                  </a:lnTo>
                  <a:lnTo>
                    <a:pt x="250" y="416"/>
                  </a:lnTo>
                  <a:lnTo>
                    <a:pt x="237" y="420"/>
                  </a:lnTo>
                  <a:lnTo>
                    <a:pt x="255" y="395"/>
                  </a:lnTo>
                  <a:lnTo>
                    <a:pt x="261" y="371"/>
                  </a:lnTo>
                  <a:lnTo>
                    <a:pt x="273" y="347"/>
                  </a:lnTo>
                  <a:lnTo>
                    <a:pt x="273" y="405"/>
                  </a:lnTo>
                  <a:lnTo>
                    <a:pt x="267" y="422"/>
                  </a:lnTo>
                  <a:lnTo>
                    <a:pt x="273" y="438"/>
                  </a:lnTo>
                  <a:lnTo>
                    <a:pt x="283" y="458"/>
                  </a:lnTo>
                  <a:lnTo>
                    <a:pt x="279" y="426"/>
                  </a:lnTo>
                  <a:lnTo>
                    <a:pt x="276" y="416"/>
                  </a:lnTo>
                  <a:lnTo>
                    <a:pt x="282" y="402"/>
                  </a:lnTo>
                  <a:lnTo>
                    <a:pt x="294" y="429"/>
                  </a:lnTo>
                  <a:lnTo>
                    <a:pt x="304" y="435"/>
                  </a:lnTo>
                  <a:lnTo>
                    <a:pt x="318" y="452"/>
                  </a:lnTo>
                  <a:lnTo>
                    <a:pt x="322" y="468"/>
                  </a:lnTo>
                  <a:lnTo>
                    <a:pt x="324" y="443"/>
                  </a:lnTo>
                  <a:lnTo>
                    <a:pt x="309" y="432"/>
                  </a:lnTo>
                  <a:lnTo>
                    <a:pt x="292" y="411"/>
                  </a:lnTo>
                  <a:lnTo>
                    <a:pt x="282" y="390"/>
                  </a:lnTo>
                  <a:lnTo>
                    <a:pt x="279" y="339"/>
                  </a:lnTo>
                  <a:lnTo>
                    <a:pt x="276" y="294"/>
                  </a:lnTo>
                  <a:lnTo>
                    <a:pt x="303" y="317"/>
                  </a:lnTo>
                  <a:lnTo>
                    <a:pt x="294" y="333"/>
                  </a:lnTo>
                  <a:lnTo>
                    <a:pt x="297" y="360"/>
                  </a:lnTo>
                  <a:lnTo>
                    <a:pt x="303" y="329"/>
                  </a:lnTo>
                  <a:lnTo>
                    <a:pt x="313" y="317"/>
                  </a:lnTo>
                  <a:lnTo>
                    <a:pt x="325" y="335"/>
                  </a:lnTo>
                  <a:lnTo>
                    <a:pt x="340" y="335"/>
                  </a:lnTo>
                  <a:lnTo>
                    <a:pt x="325" y="324"/>
                  </a:lnTo>
                  <a:lnTo>
                    <a:pt x="313" y="303"/>
                  </a:lnTo>
                  <a:lnTo>
                    <a:pt x="306" y="311"/>
                  </a:lnTo>
                  <a:lnTo>
                    <a:pt x="280" y="287"/>
                  </a:lnTo>
                  <a:lnTo>
                    <a:pt x="264" y="276"/>
                  </a:lnTo>
                  <a:lnTo>
                    <a:pt x="261" y="236"/>
                  </a:lnTo>
                  <a:lnTo>
                    <a:pt x="264" y="207"/>
                  </a:lnTo>
                  <a:lnTo>
                    <a:pt x="253" y="182"/>
                  </a:lnTo>
                  <a:lnTo>
                    <a:pt x="258" y="152"/>
                  </a:lnTo>
                  <a:lnTo>
                    <a:pt x="276" y="173"/>
                  </a:lnTo>
                  <a:lnTo>
                    <a:pt x="280" y="195"/>
                  </a:lnTo>
                  <a:lnTo>
                    <a:pt x="303" y="212"/>
                  </a:lnTo>
                  <a:lnTo>
                    <a:pt x="303" y="240"/>
                  </a:lnTo>
                  <a:lnTo>
                    <a:pt x="315" y="206"/>
                  </a:lnTo>
                  <a:lnTo>
                    <a:pt x="328" y="192"/>
                  </a:lnTo>
                  <a:lnTo>
                    <a:pt x="306" y="203"/>
                  </a:lnTo>
                  <a:lnTo>
                    <a:pt x="292" y="195"/>
                  </a:lnTo>
                  <a:lnTo>
                    <a:pt x="282" y="170"/>
                  </a:lnTo>
                  <a:lnTo>
                    <a:pt x="267" y="149"/>
                  </a:lnTo>
                  <a:lnTo>
                    <a:pt x="259" y="143"/>
                  </a:lnTo>
                  <a:lnTo>
                    <a:pt x="267" y="111"/>
                  </a:lnTo>
                  <a:lnTo>
                    <a:pt x="268" y="83"/>
                  </a:lnTo>
                  <a:lnTo>
                    <a:pt x="240" y="69"/>
                  </a:lnTo>
                  <a:lnTo>
                    <a:pt x="249" y="39"/>
                  </a:lnTo>
                  <a:lnTo>
                    <a:pt x="267" y="17"/>
                  </a:lnTo>
                  <a:lnTo>
                    <a:pt x="267" y="50"/>
                  </a:lnTo>
                  <a:lnTo>
                    <a:pt x="274" y="71"/>
                  </a:lnTo>
                  <a:lnTo>
                    <a:pt x="280" y="90"/>
                  </a:lnTo>
                  <a:lnTo>
                    <a:pt x="292" y="114"/>
                  </a:lnTo>
                  <a:lnTo>
                    <a:pt x="301" y="147"/>
                  </a:lnTo>
                  <a:lnTo>
                    <a:pt x="313" y="153"/>
                  </a:lnTo>
                  <a:lnTo>
                    <a:pt x="321" y="140"/>
                  </a:lnTo>
                  <a:lnTo>
                    <a:pt x="307" y="138"/>
                  </a:lnTo>
                  <a:lnTo>
                    <a:pt x="298" y="111"/>
                  </a:lnTo>
                  <a:lnTo>
                    <a:pt x="292" y="84"/>
                  </a:lnTo>
                  <a:lnTo>
                    <a:pt x="279" y="60"/>
                  </a:lnTo>
                  <a:lnTo>
                    <a:pt x="271" y="41"/>
                  </a:lnTo>
                  <a:lnTo>
                    <a:pt x="276" y="12"/>
                  </a:lnTo>
                  <a:lnTo>
                    <a:pt x="291" y="9"/>
                  </a:lnTo>
                  <a:lnTo>
                    <a:pt x="310" y="30"/>
                  </a:lnTo>
                  <a:lnTo>
                    <a:pt x="309" y="80"/>
                  </a:lnTo>
                  <a:lnTo>
                    <a:pt x="313" y="110"/>
                  </a:lnTo>
                  <a:lnTo>
                    <a:pt x="319" y="141"/>
                  </a:lnTo>
                  <a:lnTo>
                    <a:pt x="325" y="116"/>
                  </a:lnTo>
                  <a:lnTo>
                    <a:pt x="346" y="153"/>
                  </a:lnTo>
                  <a:lnTo>
                    <a:pt x="340" y="194"/>
                  </a:lnTo>
                  <a:lnTo>
                    <a:pt x="336" y="209"/>
                  </a:lnTo>
                  <a:lnTo>
                    <a:pt x="352" y="189"/>
                  </a:lnTo>
                  <a:lnTo>
                    <a:pt x="357" y="165"/>
                  </a:lnTo>
                  <a:lnTo>
                    <a:pt x="357" y="225"/>
                  </a:lnTo>
                  <a:lnTo>
                    <a:pt x="367" y="255"/>
                  </a:lnTo>
                  <a:lnTo>
                    <a:pt x="361" y="290"/>
                  </a:lnTo>
                  <a:lnTo>
                    <a:pt x="354" y="320"/>
                  </a:lnTo>
                  <a:lnTo>
                    <a:pt x="357" y="347"/>
                  </a:lnTo>
                  <a:lnTo>
                    <a:pt x="336" y="365"/>
                  </a:lnTo>
                  <a:lnTo>
                    <a:pt x="319" y="392"/>
                  </a:lnTo>
                  <a:lnTo>
                    <a:pt x="343" y="374"/>
                  </a:lnTo>
                  <a:lnTo>
                    <a:pt x="358" y="354"/>
                  </a:lnTo>
                  <a:lnTo>
                    <a:pt x="343" y="393"/>
                  </a:lnTo>
                  <a:lnTo>
                    <a:pt x="363" y="372"/>
                  </a:lnTo>
                  <a:lnTo>
                    <a:pt x="367" y="338"/>
                  </a:lnTo>
                  <a:lnTo>
                    <a:pt x="363" y="312"/>
                  </a:lnTo>
                  <a:lnTo>
                    <a:pt x="369" y="297"/>
                  </a:lnTo>
                  <a:lnTo>
                    <a:pt x="378" y="336"/>
                  </a:lnTo>
                  <a:lnTo>
                    <a:pt x="373" y="377"/>
                  </a:lnTo>
                  <a:lnTo>
                    <a:pt x="367" y="413"/>
                  </a:lnTo>
                  <a:lnTo>
                    <a:pt x="358" y="438"/>
                  </a:lnTo>
                  <a:lnTo>
                    <a:pt x="355" y="462"/>
                  </a:lnTo>
                  <a:lnTo>
                    <a:pt x="358" y="477"/>
                  </a:lnTo>
                  <a:lnTo>
                    <a:pt x="366" y="471"/>
                  </a:lnTo>
                  <a:lnTo>
                    <a:pt x="363" y="443"/>
                  </a:lnTo>
                  <a:lnTo>
                    <a:pt x="373" y="420"/>
                  </a:lnTo>
                  <a:lnTo>
                    <a:pt x="378" y="443"/>
                  </a:lnTo>
                  <a:lnTo>
                    <a:pt x="397" y="468"/>
                  </a:lnTo>
                  <a:lnTo>
                    <a:pt x="406" y="462"/>
                  </a:lnTo>
                  <a:lnTo>
                    <a:pt x="388" y="449"/>
                  </a:lnTo>
                  <a:lnTo>
                    <a:pt x="381" y="425"/>
                  </a:lnTo>
                  <a:lnTo>
                    <a:pt x="379" y="399"/>
                  </a:lnTo>
                  <a:lnTo>
                    <a:pt x="384" y="372"/>
                  </a:lnTo>
                  <a:lnTo>
                    <a:pt x="385" y="336"/>
                  </a:lnTo>
                  <a:lnTo>
                    <a:pt x="381" y="303"/>
                  </a:lnTo>
                  <a:lnTo>
                    <a:pt x="369" y="282"/>
                  </a:lnTo>
                  <a:lnTo>
                    <a:pt x="394" y="305"/>
                  </a:lnTo>
                  <a:lnTo>
                    <a:pt x="379" y="279"/>
                  </a:lnTo>
                  <a:lnTo>
                    <a:pt x="373" y="269"/>
                  </a:lnTo>
                  <a:lnTo>
                    <a:pt x="373" y="245"/>
                  </a:lnTo>
                  <a:lnTo>
                    <a:pt x="397" y="275"/>
                  </a:lnTo>
                  <a:lnTo>
                    <a:pt x="414" y="270"/>
                  </a:lnTo>
                  <a:lnTo>
                    <a:pt x="429" y="297"/>
                  </a:lnTo>
                  <a:lnTo>
                    <a:pt x="418" y="264"/>
                  </a:lnTo>
                  <a:lnTo>
                    <a:pt x="430" y="254"/>
                  </a:lnTo>
                  <a:lnTo>
                    <a:pt x="444" y="254"/>
                  </a:lnTo>
                  <a:lnTo>
                    <a:pt x="421" y="248"/>
                  </a:lnTo>
                  <a:lnTo>
                    <a:pt x="406" y="266"/>
                  </a:lnTo>
                  <a:lnTo>
                    <a:pt x="375" y="237"/>
                  </a:lnTo>
                  <a:lnTo>
                    <a:pt x="364" y="225"/>
                  </a:lnTo>
                  <a:lnTo>
                    <a:pt x="366" y="164"/>
                  </a:lnTo>
                  <a:lnTo>
                    <a:pt x="384" y="182"/>
                  </a:lnTo>
                  <a:lnTo>
                    <a:pt x="397" y="210"/>
                  </a:lnTo>
                  <a:lnTo>
                    <a:pt x="393" y="182"/>
                  </a:lnTo>
                  <a:lnTo>
                    <a:pt x="423" y="177"/>
                  </a:lnTo>
                  <a:lnTo>
                    <a:pt x="387" y="177"/>
                  </a:lnTo>
                  <a:lnTo>
                    <a:pt x="370" y="156"/>
                  </a:lnTo>
                  <a:lnTo>
                    <a:pt x="346" y="140"/>
                  </a:lnTo>
                  <a:lnTo>
                    <a:pt x="333" y="117"/>
                  </a:lnTo>
                  <a:lnTo>
                    <a:pt x="322" y="104"/>
                  </a:lnTo>
                  <a:lnTo>
                    <a:pt x="319" y="81"/>
                  </a:lnTo>
                  <a:lnTo>
                    <a:pt x="322" y="39"/>
                  </a:lnTo>
                  <a:lnTo>
                    <a:pt x="337" y="69"/>
                  </a:lnTo>
                  <a:lnTo>
                    <a:pt x="364" y="83"/>
                  </a:lnTo>
                  <a:lnTo>
                    <a:pt x="379" y="92"/>
                  </a:lnTo>
                  <a:lnTo>
                    <a:pt x="364" y="74"/>
                  </a:lnTo>
                  <a:lnTo>
                    <a:pt x="340" y="65"/>
                  </a:lnTo>
                  <a:lnTo>
                    <a:pt x="334" y="47"/>
                  </a:lnTo>
                  <a:lnTo>
                    <a:pt x="318" y="24"/>
                  </a:lnTo>
                  <a:lnTo>
                    <a:pt x="288" y="0"/>
                  </a:lnTo>
                  <a:lnTo>
                    <a:pt x="246" y="8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637" y="2115"/>
              <a:ext cx="676" cy="884"/>
            </a:xfrm>
            <a:custGeom>
              <a:avLst/>
              <a:gdLst/>
              <a:ahLst/>
              <a:cxnLst>
                <a:cxn ang="0">
                  <a:pos x="604" y="988"/>
                </a:cxn>
                <a:cxn ang="0">
                  <a:pos x="588" y="928"/>
                </a:cxn>
                <a:cxn ang="0">
                  <a:pos x="580" y="888"/>
                </a:cxn>
                <a:cxn ang="0">
                  <a:pos x="576" y="852"/>
                </a:cxn>
                <a:cxn ang="0">
                  <a:pos x="576" y="800"/>
                </a:cxn>
                <a:cxn ang="0">
                  <a:pos x="576" y="736"/>
                </a:cxn>
                <a:cxn ang="0">
                  <a:pos x="568" y="696"/>
                </a:cxn>
                <a:cxn ang="0">
                  <a:pos x="520" y="648"/>
                </a:cxn>
                <a:cxn ang="0">
                  <a:pos x="500" y="632"/>
                </a:cxn>
                <a:cxn ang="0">
                  <a:pos x="468" y="580"/>
                </a:cxn>
                <a:cxn ang="0">
                  <a:pos x="452" y="540"/>
                </a:cxn>
                <a:cxn ang="0">
                  <a:pos x="388" y="444"/>
                </a:cxn>
                <a:cxn ang="0">
                  <a:pos x="372" y="412"/>
                </a:cxn>
                <a:cxn ang="0">
                  <a:pos x="340" y="380"/>
                </a:cxn>
                <a:cxn ang="0">
                  <a:pos x="316" y="352"/>
                </a:cxn>
                <a:cxn ang="0">
                  <a:pos x="236" y="280"/>
                </a:cxn>
                <a:cxn ang="0">
                  <a:pos x="208" y="256"/>
                </a:cxn>
                <a:cxn ang="0">
                  <a:pos x="168" y="216"/>
                </a:cxn>
                <a:cxn ang="0">
                  <a:pos x="140" y="192"/>
                </a:cxn>
                <a:cxn ang="0">
                  <a:pos x="96" y="152"/>
                </a:cxn>
                <a:cxn ang="0">
                  <a:pos x="52" y="116"/>
                </a:cxn>
                <a:cxn ang="0">
                  <a:pos x="32" y="88"/>
                </a:cxn>
                <a:cxn ang="0">
                  <a:pos x="0" y="0"/>
                </a:cxn>
                <a:cxn ang="0">
                  <a:pos x="40" y="64"/>
                </a:cxn>
                <a:cxn ang="0">
                  <a:pos x="76" y="100"/>
                </a:cxn>
                <a:cxn ang="0">
                  <a:pos x="132" y="148"/>
                </a:cxn>
                <a:cxn ang="0">
                  <a:pos x="176" y="188"/>
                </a:cxn>
                <a:cxn ang="0">
                  <a:pos x="228" y="216"/>
                </a:cxn>
                <a:cxn ang="0">
                  <a:pos x="264" y="248"/>
                </a:cxn>
                <a:cxn ang="0">
                  <a:pos x="292" y="276"/>
                </a:cxn>
                <a:cxn ang="0">
                  <a:pos x="368" y="352"/>
                </a:cxn>
                <a:cxn ang="0">
                  <a:pos x="400" y="384"/>
                </a:cxn>
                <a:cxn ang="0">
                  <a:pos x="416" y="408"/>
                </a:cxn>
                <a:cxn ang="0">
                  <a:pos x="432" y="436"/>
                </a:cxn>
                <a:cxn ang="0">
                  <a:pos x="488" y="532"/>
                </a:cxn>
                <a:cxn ang="0">
                  <a:pos x="512" y="568"/>
                </a:cxn>
                <a:cxn ang="0">
                  <a:pos x="532" y="600"/>
                </a:cxn>
                <a:cxn ang="0">
                  <a:pos x="564" y="628"/>
                </a:cxn>
                <a:cxn ang="0">
                  <a:pos x="592" y="648"/>
                </a:cxn>
                <a:cxn ang="0">
                  <a:pos x="608" y="712"/>
                </a:cxn>
                <a:cxn ang="0">
                  <a:pos x="608" y="764"/>
                </a:cxn>
                <a:cxn ang="0">
                  <a:pos x="620" y="848"/>
                </a:cxn>
                <a:cxn ang="0">
                  <a:pos x="632" y="876"/>
                </a:cxn>
                <a:cxn ang="0">
                  <a:pos x="660" y="924"/>
                </a:cxn>
                <a:cxn ang="0">
                  <a:pos x="648" y="976"/>
                </a:cxn>
                <a:cxn ang="0">
                  <a:pos x="604" y="988"/>
                </a:cxn>
              </a:cxnLst>
              <a:rect l="0" t="0" r="r" b="b"/>
              <a:pathLst>
                <a:path w="660" h="988">
                  <a:moveTo>
                    <a:pt x="604" y="988"/>
                  </a:moveTo>
                  <a:lnTo>
                    <a:pt x="588" y="928"/>
                  </a:lnTo>
                  <a:lnTo>
                    <a:pt x="580" y="888"/>
                  </a:lnTo>
                  <a:lnTo>
                    <a:pt x="576" y="852"/>
                  </a:lnTo>
                  <a:lnTo>
                    <a:pt x="576" y="800"/>
                  </a:lnTo>
                  <a:lnTo>
                    <a:pt x="576" y="736"/>
                  </a:lnTo>
                  <a:lnTo>
                    <a:pt x="568" y="696"/>
                  </a:lnTo>
                  <a:lnTo>
                    <a:pt x="520" y="648"/>
                  </a:lnTo>
                  <a:lnTo>
                    <a:pt x="500" y="632"/>
                  </a:lnTo>
                  <a:lnTo>
                    <a:pt x="468" y="580"/>
                  </a:lnTo>
                  <a:lnTo>
                    <a:pt x="452" y="540"/>
                  </a:lnTo>
                  <a:lnTo>
                    <a:pt x="388" y="444"/>
                  </a:lnTo>
                  <a:lnTo>
                    <a:pt x="372" y="412"/>
                  </a:lnTo>
                  <a:lnTo>
                    <a:pt x="340" y="380"/>
                  </a:lnTo>
                  <a:lnTo>
                    <a:pt x="316" y="352"/>
                  </a:lnTo>
                  <a:lnTo>
                    <a:pt x="236" y="280"/>
                  </a:lnTo>
                  <a:lnTo>
                    <a:pt x="208" y="256"/>
                  </a:lnTo>
                  <a:lnTo>
                    <a:pt x="168" y="216"/>
                  </a:lnTo>
                  <a:lnTo>
                    <a:pt x="140" y="192"/>
                  </a:lnTo>
                  <a:lnTo>
                    <a:pt x="96" y="152"/>
                  </a:lnTo>
                  <a:lnTo>
                    <a:pt x="52" y="116"/>
                  </a:lnTo>
                  <a:lnTo>
                    <a:pt x="32" y="88"/>
                  </a:lnTo>
                  <a:lnTo>
                    <a:pt x="0" y="0"/>
                  </a:lnTo>
                  <a:lnTo>
                    <a:pt x="40" y="64"/>
                  </a:lnTo>
                  <a:lnTo>
                    <a:pt x="76" y="100"/>
                  </a:lnTo>
                  <a:lnTo>
                    <a:pt x="132" y="148"/>
                  </a:lnTo>
                  <a:lnTo>
                    <a:pt x="176" y="188"/>
                  </a:lnTo>
                  <a:lnTo>
                    <a:pt x="228" y="216"/>
                  </a:lnTo>
                  <a:lnTo>
                    <a:pt x="264" y="248"/>
                  </a:lnTo>
                  <a:lnTo>
                    <a:pt x="292" y="276"/>
                  </a:lnTo>
                  <a:lnTo>
                    <a:pt x="368" y="352"/>
                  </a:lnTo>
                  <a:lnTo>
                    <a:pt x="400" y="384"/>
                  </a:lnTo>
                  <a:lnTo>
                    <a:pt x="416" y="408"/>
                  </a:lnTo>
                  <a:lnTo>
                    <a:pt x="432" y="436"/>
                  </a:lnTo>
                  <a:lnTo>
                    <a:pt x="488" y="532"/>
                  </a:lnTo>
                  <a:lnTo>
                    <a:pt x="512" y="568"/>
                  </a:lnTo>
                  <a:lnTo>
                    <a:pt x="532" y="600"/>
                  </a:lnTo>
                  <a:lnTo>
                    <a:pt x="564" y="628"/>
                  </a:lnTo>
                  <a:lnTo>
                    <a:pt x="592" y="648"/>
                  </a:lnTo>
                  <a:lnTo>
                    <a:pt x="608" y="712"/>
                  </a:lnTo>
                  <a:lnTo>
                    <a:pt x="608" y="764"/>
                  </a:lnTo>
                  <a:lnTo>
                    <a:pt x="620" y="848"/>
                  </a:lnTo>
                  <a:lnTo>
                    <a:pt x="632" y="876"/>
                  </a:lnTo>
                  <a:lnTo>
                    <a:pt x="660" y="924"/>
                  </a:lnTo>
                  <a:lnTo>
                    <a:pt x="648" y="976"/>
                  </a:lnTo>
                  <a:lnTo>
                    <a:pt x="604" y="988"/>
                  </a:lnTo>
                  <a:close/>
                </a:path>
              </a:pathLst>
            </a:custGeom>
            <a:gradFill rotWithShape="1">
              <a:gsLst>
                <a:gs pos="0">
                  <a:srgbClr val="669900"/>
                </a:gs>
                <a:gs pos="100000">
                  <a:srgbClr val="669900">
                    <a:gamma/>
                    <a:shade val="34902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256" y="2333"/>
              <a:ext cx="996" cy="694"/>
            </a:xfrm>
            <a:custGeom>
              <a:avLst/>
              <a:gdLst/>
              <a:ahLst/>
              <a:cxnLst>
                <a:cxn ang="0">
                  <a:pos x="0" y="748"/>
                </a:cxn>
                <a:cxn ang="0">
                  <a:pos x="24" y="776"/>
                </a:cxn>
                <a:cxn ang="0">
                  <a:pos x="56" y="756"/>
                </a:cxn>
                <a:cxn ang="0">
                  <a:pos x="72" y="696"/>
                </a:cxn>
                <a:cxn ang="0">
                  <a:pos x="80" y="616"/>
                </a:cxn>
                <a:cxn ang="0">
                  <a:pos x="96" y="576"/>
                </a:cxn>
                <a:cxn ang="0">
                  <a:pos x="124" y="512"/>
                </a:cxn>
                <a:cxn ang="0">
                  <a:pos x="148" y="472"/>
                </a:cxn>
                <a:cxn ang="0">
                  <a:pos x="196" y="424"/>
                </a:cxn>
                <a:cxn ang="0">
                  <a:pos x="280" y="356"/>
                </a:cxn>
                <a:cxn ang="0">
                  <a:pos x="304" y="344"/>
                </a:cxn>
                <a:cxn ang="0">
                  <a:pos x="336" y="324"/>
                </a:cxn>
                <a:cxn ang="0">
                  <a:pos x="364" y="288"/>
                </a:cxn>
                <a:cxn ang="0">
                  <a:pos x="476" y="164"/>
                </a:cxn>
                <a:cxn ang="0">
                  <a:pos x="548" y="100"/>
                </a:cxn>
                <a:cxn ang="0">
                  <a:pos x="608" y="60"/>
                </a:cxn>
                <a:cxn ang="0">
                  <a:pos x="680" y="24"/>
                </a:cxn>
                <a:cxn ang="0">
                  <a:pos x="732" y="16"/>
                </a:cxn>
                <a:cxn ang="0">
                  <a:pos x="764" y="16"/>
                </a:cxn>
                <a:cxn ang="0">
                  <a:pos x="800" y="32"/>
                </a:cxn>
                <a:cxn ang="0">
                  <a:pos x="844" y="68"/>
                </a:cxn>
                <a:cxn ang="0">
                  <a:pos x="876" y="104"/>
                </a:cxn>
                <a:cxn ang="0">
                  <a:pos x="912" y="140"/>
                </a:cxn>
                <a:cxn ang="0">
                  <a:pos x="940" y="168"/>
                </a:cxn>
                <a:cxn ang="0">
                  <a:pos x="968" y="172"/>
                </a:cxn>
                <a:cxn ang="0">
                  <a:pos x="972" y="144"/>
                </a:cxn>
                <a:cxn ang="0">
                  <a:pos x="948" y="112"/>
                </a:cxn>
                <a:cxn ang="0">
                  <a:pos x="920" y="72"/>
                </a:cxn>
                <a:cxn ang="0">
                  <a:pos x="880" y="32"/>
                </a:cxn>
                <a:cxn ang="0">
                  <a:pos x="852" y="20"/>
                </a:cxn>
                <a:cxn ang="0">
                  <a:pos x="816" y="4"/>
                </a:cxn>
                <a:cxn ang="0">
                  <a:pos x="776" y="0"/>
                </a:cxn>
                <a:cxn ang="0">
                  <a:pos x="736" y="4"/>
                </a:cxn>
                <a:cxn ang="0">
                  <a:pos x="688" y="12"/>
                </a:cxn>
                <a:cxn ang="0">
                  <a:pos x="592" y="36"/>
                </a:cxn>
                <a:cxn ang="0">
                  <a:pos x="544" y="56"/>
                </a:cxn>
                <a:cxn ang="0">
                  <a:pos x="492" y="88"/>
                </a:cxn>
                <a:cxn ang="0">
                  <a:pos x="436" y="136"/>
                </a:cxn>
                <a:cxn ang="0">
                  <a:pos x="360" y="208"/>
                </a:cxn>
                <a:cxn ang="0">
                  <a:pos x="284" y="280"/>
                </a:cxn>
                <a:cxn ang="0">
                  <a:pos x="260" y="316"/>
                </a:cxn>
                <a:cxn ang="0">
                  <a:pos x="200" y="368"/>
                </a:cxn>
                <a:cxn ang="0">
                  <a:pos x="152" y="412"/>
                </a:cxn>
                <a:cxn ang="0">
                  <a:pos x="104" y="460"/>
                </a:cxn>
                <a:cxn ang="0">
                  <a:pos x="80" y="472"/>
                </a:cxn>
                <a:cxn ang="0">
                  <a:pos x="64" y="504"/>
                </a:cxn>
                <a:cxn ang="0">
                  <a:pos x="60" y="540"/>
                </a:cxn>
                <a:cxn ang="0">
                  <a:pos x="48" y="580"/>
                </a:cxn>
                <a:cxn ang="0">
                  <a:pos x="40" y="624"/>
                </a:cxn>
                <a:cxn ang="0">
                  <a:pos x="24" y="688"/>
                </a:cxn>
                <a:cxn ang="0">
                  <a:pos x="12" y="716"/>
                </a:cxn>
                <a:cxn ang="0">
                  <a:pos x="0" y="748"/>
                </a:cxn>
              </a:cxnLst>
              <a:rect l="0" t="0" r="r" b="b"/>
              <a:pathLst>
                <a:path w="972" h="776">
                  <a:moveTo>
                    <a:pt x="0" y="748"/>
                  </a:moveTo>
                  <a:lnTo>
                    <a:pt x="24" y="776"/>
                  </a:lnTo>
                  <a:lnTo>
                    <a:pt x="56" y="756"/>
                  </a:lnTo>
                  <a:lnTo>
                    <a:pt x="72" y="696"/>
                  </a:lnTo>
                  <a:lnTo>
                    <a:pt x="80" y="616"/>
                  </a:lnTo>
                  <a:lnTo>
                    <a:pt x="96" y="576"/>
                  </a:lnTo>
                  <a:lnTo>
                    <a:pt x="124" y="512"/>
                  </a:lnTo>
                  <a:lnTo>
                    <a:pt x="148" y="472"/>
                  </a:lnTo>
                  <a:lnTo>
                    <a:pt x="196" y="424"/>
                  </a:lnTo>
                  <a:lnTo>
                    <a:pt x="280" y="356"/>
                  </a:lnTo>
                  <a:lnTo>
                    <a:pt x="304" y="344"/>
                  </a:lnTo>
                  <a:lnTo>
                    <a:pt x="336" y="324"/>
                  </a:lnTo>
                  <a:lnTo>
                    <a:pt x="364" y="288"/>
                  </a:lnTo>
                  <a:lnTo>
                    <a:pt x="476" y="164"/>
                  </a:lnTo>
                  <a:lnTo>
                    <a:pt x="548" y="100"/>
                  </a:lnTo>
                  <a:lnTo>
                    <a:pt x="608" y="60"/>
                  </a:lnTo>
                  <a:lnTo>
                    <a:pt x="680" y="24"/>
                  </a:lnTo>
                  <a:lnTo>
                    <a:pt x="732" y="16"/>
                  </a:lnTo>
                  <a:lnTo>
                    <a:pt x="764" y="16"/>
                  </a:lnTo>
                  <a:lnTo>
                    <a:pt x="800" y="32"/>
                  </a:lnTo>
                  <a:lnTo>
                    <a:pt x="844" y="68"/>
                  </a:lnTo>
                  <a:lnTo>
                    <a:pt x="876" y="104"/>
                  </a:lnTo>
                  <a:lnTo>
                    <a:pt x="912" y="140"/>
                  </a:lnTo>
                  <a:lnTo>
                    <a:pt x="940" y="168"/>
                  </a:lnTo>
                  <a:lnTo>
                    <a:pt x="968" y="172"/>
                  </a:lnTo>
                  <a:lnTo>
                    <a:pt x="972" y="144"/>
                  </a:lnTo>
                  <a:lnTo>
                    <a:pt x="948" y="112"/>
                  </a:lnTo>
                  <a:lnTo>
                    <a:pt x="920" y="72"/>
                  </a:lnTo>
                  <a:lnTo>
                    <a:pt x="880" y="32"/>
                  </a:lnTo>
                  <a:lnTo>
                    <a:pt x="852" y="20"/>
                  </a:lnTo>
                  <a:lnTo>
                    <a:pt x="816" y="4"/>
                  </a:lnTo>
                  <a:lnTo>
                    <a:pt x="776" y="0"/>
                  </a:lnTo>
                  <a:lnTo>
                    <a:pt x="736" y="4"/>
                  </a:lnTo>
                  <a:lnTo>
                    <a:pt x="688" y="12"/>
                  </a:lnTo>
                  <a:lnTo>
                    <a:pt x="592" y="36"/>
                  </a:lnTo>
                  <a:lnTo>
                    <a:pt x="544" y="56"/>
                  </a:lnTo>
                  <a:lnTo>
                    <a:pt x="492" y="88"/>
                  </a:lnTo>
                  <a:lnTo>
                    <a:pt x="436" y="136"/>
                  </a:lnTo>
                  <a:lnTo>
                    <a:pt x="360" y="208"/>
                  </a:lnTo>
                  <a:lnTo>
                    <a:pt x="284" y="280"/>
                  </a:lnTo>
                  <a:lnTo>
                    <a:pt x="260" y="316"/>
                  </a:lnTo>
                  <a:lnTo>
                    <a:pt x="200" y="368"/>
                  </a:lnTo>
                  <a:lnTo>
                    <a:pt x="152" y="412"/>
                  </a:lnTo>
                  <a:lnTo>
                    <a:pt x="104" y="460"/>
                  </a:lnTo>
                  <a:lnTo>
                    <a:pt x="80" y="472"/>
                  </a:lnTo>
                  <a:lnTo>
                    <a:pt x="64" y="504"/>
                  </a:lnTo>
                  <a:lnTo>
                    <a:pt x="60" y="540"/>
                  </a:lnTo>
                  <a:lnTo>
                    <a:pt x="48" y="580"/>
                  </a:lnTo>
                  <a:lnTo>
                    <a:pt x="40" y="624"/>
                  </a:lnTo>
                  <a:lnTo>
                    <a:pt x="24" y="688"/>
                  </a:lnTo>
                  <a:lnTo>
                    <a:pt x="12" y="716"/>
                  </a:lnTo>
                  <a:lnTo>
                    <a:pt x="0" y="748"/>
                  </a:lnTo>
                  <a:close/>
                </a:path>
              </a:pathLst>
            </a:custGeom>
            <a:gradFill rotWithShape="1">
              <a:gsLst>
                <a:gs pos="0">
                  <a:srgbClr val="669900"/>
                </a:gs>
                <a:gs pos="100000">
                  <a:srgbClr val="669900">
                    <a:gamma/>
                    <a:shade val="34902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26"/>
            <p:cNvSpPr>
              <a:spLocks noChangeArrowheads="1"/>
            </p:cNvSpPr>
            <p:nvPr/>
          </p:nvSpPr>
          <p:spPr bwMode="auto">
            <a:xfrm>
              <a:off x="1199" y="3281"/>
              <a:ext cx="82" cy="47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1922463" y="5555834"/>
            <a:ext cx="2032000" cy="1135062"/>
            <a:chOff x="1211" y="3377"/>
            <a:chExt cx="1280" cy="715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 rot="10800000" flipV="1">
              <a:off x="1211" y="3731"/>
              <a:ext cx="639" cy="361"/>
            </a:xfrm>
            <a:prstGeom prst="curvedUpArrow">
              <a:avLst>
                <a:gd name="adj1" fmla="val 47874"/>
                <a:gd name="adj2" fmla="val 70803"/>
                <a:gd name="adj3" fmla="val 33333"/>
              </a:avLst>
            </a:prstGeom>
            <a:solidFill>
              <a:srgbClr val="8A0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1570" y="3377"/>
              <a:ext cx="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Solution P</a:t>
              </a: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3959225" y="5552659"/>
            <a:ext cx="1927225" cy="465137"/>
            <a:chOff x="2494" y="3375"/>
            <a:chExt cx="1214" cy="293"/>
          </a:xfrm>
        </p:grpSpPr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2494" y="3375"/>
              <a:ext cx="445" cy="293"/>
            </a:xfrm>
            <a:prstGeom prst="leftRightArrow">
              <a:avLst>
                <a:gd name="adj1" fmla="val 49648"/>
                <a:gd name="adj2" fmla="val 438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948" y="3377"/>
              <a:ext cx="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</a:rPr>
                <a:t>Labile P</a:t>
              </a: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5915025" y="5551071"/>
            <a:ext cx="2516188" cy="465138"/>
            <a:chOff x="3726" y="3374"/>
            <a:chExt cx="1585" cy="293"/>
          </a:xfrm>
        </p:grpSpPr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4220" y="3377"/>
              <a:ext cx="1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Non-labile P</a:t>
              </a: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3726" y="3374"/>
              <a:ext cx="445" cy="293"/>
            </a:xfrm>
            <a:prstGeom prst="leftRightArrow">
              <a:avLst>
                <a:gd name="adj1" fmla="val 49648"/>
                <a:gd name="adj2" fmla="val 438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730500" y="3319046"/>
            <a:ext cx="523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Labile P:</a:t>
            </a:r>
          </a:p>
          <a:p>
            <a:pPr marL="685800" lvl="1" indent="-228600">
              <a:buClr>
                <a:schemeClr val="hlink"/>
              </a:buClr>
              <a:buFont typeface="Arial" charset="0"/>
              <a:buChar char="–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70 to 90% of applied P</a:t>
            </a:r>
          </a:p>
          <a:p>
            <a:pPr marL="685800" lvl="1" indent="-228600">
              <a:buClr>
                <a:schemeClr val="hlink"/>
              </a:buClr>
              <a:buFont typeface="Arial" charset="0"/>
              <a:buChar char="–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Future supply</a:t>
            </a:r>
          </a:p>
          <a:p>
            <a:pPr marL="685800" lvl="1" indent="-228600">
              <a:buClr>
                <a:schemeClr val="hlink"/>
              </a:buClr>
              <a:buFont typeface="Arial" charset="0"/>
              <a:buChar char="–"/>
            </a:pPr>
            <a:r>
              <a:rPr lang="en-US" sz="2000" dirty="0" err="1">
                <a:ea typeface="Arial Unicode MS" pitchFamily="34" charset="-128"/>
                <a:cs typeface="Arial Unicode MS" pitchFamily="34" charset="-128"/>
              </a:rPr>
              <a:t>Metastable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Ca-phosphates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22330" y="6519446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IPNI,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458200" y="6400800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ISU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28600" y="2514600"/>
          <a:ext cx="4267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4343400" y="2590800"/>
          <a:ext cx="4648200" cy="3048000"/>
        </p:xfrm>
        <a:graphic>
          <a:graphicData uri="http://schemas.openxmlformats.org/presentationml/2006/ole">
            <p:oleObj spid="_x0000_s48133" name="Chart" r:id="rId5" imgW="7772257" imgH="4114800" progId="MSGraph.Chart.8">
              <p:embed followColorScheme="full"/>
            </p:oleObj>
          </a:graphicData>
        </a:graphic>
      </p:graphicFrame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Univers" pitchFamily="34" charset="0"/>
              </a:rPr>
              <a:t>P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6477000" y="1905000"/>
            <a:ext cx="609600" cy="40011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Univers" pitchFamily="34" charset="0"/>
              </a:rPr>
              <a:t>K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 and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 uptake, Corn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685800" y="6096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 return to 46 lb of P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en-US" sz="4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0" y="1549400"/>
            <a:ext cx="6248400" cy="4622800"/>
            <a:chOff x="1524000" y="1397000"/>
            <a:chExt cx="6248400" cy="4622800"/>
          </a:xfrm>
        </p:grpSpPr>
        <p:graphicFrame>
          <p:nvGraphicFramePr>
            <p:cNvPr id="6" name="Chart 5"/>
            <p:cNvGraphicFramePr/>
            <p:nvPr/>
          </p:nvGraphicFramePr>
          <p:xfrm>
            <a:off x="1524000" y="1397000"/>
            <a:ext cx="6248400" cy="462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31242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2895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386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3434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338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6482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54956" y="3687056"/>
              <a:ext cx="525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124200" y="2438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95600" y="182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95600" y="2438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386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624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006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19400" y="1676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43200" y="2133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862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862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5052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530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718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624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3434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386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152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743200" y="251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14800" y="3733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2672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006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2578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743200" y="2743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196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8006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8006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9530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5532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67200" y="3733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8768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8006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92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3152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8580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720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8006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4958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0292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4102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257800" y="495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124200" y="281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766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4290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352800" y="3276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338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743200" y="2895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8956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743200" y="3124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9718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2004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1242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200400" y="3505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2766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4290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5814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6576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8956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0480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9718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5052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814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5052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2004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2766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5814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1242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4290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862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495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876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8862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810000" y="4495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8100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962400" y="4495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1148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8862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962400" y="4876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495800" y="4495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4958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7244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6482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2578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4864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388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5626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8674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5532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341494" y="6106180"/>
            <a:ext cx="172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Antonio Mallarino</a:t>
            </a:r>
          </a:p>
          <a:p>
            <a:r>
              <a:rPr lang="en-US" sz="1400" dirty="0" smtClean="0"/>
              <a:t>Iowa State University</a:t>
            </a:r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505200" y="6096000"/>
            <a:ext cx="299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Phosphorus test Bray-1, </a:t>
            </a:r>
            <a:r>
              <a:rPr lang="en-US" b="1" dirty="0" err="1" smtClean="0"/>
              <a:t>ppm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-4317" y="3577083"/>
            <a:ext cx="299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Returns to 46 lb P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5</a:t>
            </a:r>
            <a:r>
              <a:rPr lang="en-US" b="1" dirty="0" smtClean="0"/>
              <a:t>, $/acre</a:t>
            </a:r>
            <a:endParaRPr lang="en-US" b="1" dirty="0"/>
          </a:p>
        </p:txBody>
      </p:sp>
      <p:sp>
        <p:nvSpPr>
          <p:cNvPr id="109" name="Rectangle 108"/>
          <p:cNvSpPr/>
          <p:nvPr/>
        </p:nvSpPr>
        <p:spPr>
          <a:xfrm>
            <a:off x="3657600" y="1772355"/>
            <a:ext cx="228600" cy="37338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715000" y="2286000"/>
            <a:ext cx="1468672" cy="646331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$4.5/</a:t>
            </a:r>
            <a:r>
              <a:rPr lang="en-US" dirty="0" err="1" smtClean="0"/>
              <a:t>bu</a:t>
            </a:r>
            <a:r>
              <a:rPr lang="en-US" dirty="0" smtClean="0"/>
              <a:t> Corn</a:t>
            </a:r>
          </a:p>
          <a:p>
            <a:r>
              <a:rPr lang="en-US" dirty="0" smtClean="0"/>
              <a:t>$0.6/lb 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z="3600" b="1" dirty="0"/>
              <a:t>Long-term Corn Fertility</a:t>
            </a:r>
            <a:r>
              <a:rPr lang="en-US" dirty="0"/>
              <a:t> </a:t>
            </a:r>
          </a:p>
        </p:txBody>
      </p:sp>
      <p:graphicFrame>
        <p:nvGraphicFramePr>
          <p:cNvPr id="1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2400" y="762000"/>
          <a:ext cx="8991600" cy="585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48025" y="10382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40 P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24375" y="1397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80 P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811338" y="1066800"/>
            <a:ext cx="49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0 P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957888" y="2054225"/>
            <a:ext cx="1846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200 lb N/a/yr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086600" y="4038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2005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81000" y="6096000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dirty="0">
                <a:latin typeface="Times New Roman" pitchFamily="18" charset="0"/>
              </a:rPr>
              <a:t>Long-term corn fertility</a:t>
            </a:r>
            <a:br>
              <a:rPr lang="en-US" sz="1600" b="0" dirty="0">
                <a:latin typeface="Times New Roman" pitchFamily="18" charset="0"/>
              </a:rPr>
            </a:br>
            <a:r>
              <a:rPr lang="en-US" sz="1600" b="0" dirty="0">
                <a:latin typeface="Times New Roman" pitchFamily="18" charset="0"/>
              </a:rPr>
              <a:t>Tribune, KS 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3600" b="1" dirty="0"/>
              <a:t>Long-term Corn Fertility</a:t>
            </a:r>
            <a:endParaRPr lang="en-US" dirty="0"/>
          </a:p>
        </p:txBody>
      </p:sp>
      <p:graphicFrame>
        <p:nvGraphicFramePr>
          <p:cNvPr id="1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685800"/>
          <a:ext cx="9144000" cy="595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9225" y="10525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40 P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54800" y="14287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80 P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27225" y="1298575"/>
            <a:ext cx="49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0 P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" y="6172200"/>
            <a:ext cx="218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dirty="0">
                <a:latin typeface="Times New Roman" pitchFamily="18" charset="0"/>
              </a:rPr>
              <a:t>Long-term corn fertility,</a:t>
            </a:r>
            <a:br>
              <a:rPr lang="en-US" sz="1600" b="0" dirty="0">
                <a:latin typeface="Times New Roman" pitchFamily="18" charset="0"/>
              </a:rPr>
            </a:br>
            <a:r>
              <a:rPr lang="en-US" sz="1600" b="0" dirty="0">
                <a:latin typeface="Times New Roman" pitchFamily="18" charset="0"/>
              </a:rPr>
              <a:t>Tribune, KS  2006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554663" y="2882900"/>
            <a:ext cx="1535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0 lb N/a/yr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57200" y="76200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Simulated corn net return to uniform and variable application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93152" y="3527107"/>
            <a:ext cx="211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 returns $/acre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428601"/>
            <a:ext cx="1461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Dale </a:t>
            </a:r>
            <a:r>
              <a:rPr lang="en-US" sz="1200" dirty="0" err="1" smtClean="0"/>
              <a:t>Leikam</a:t>
            </a:r>
            <a:r>
              <a:rPr lang="en-US" sz="1200" dirty="0" smtClean="0"/>
              <a:t>, K-State</a:t>
            </a:r>
            <a:endParaRPr lang="en-US" sz="12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09600" y="1828800"/>
          <a:ext cx="8229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09600" y="4572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Variable rate application?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533400" y="1676400"/>
            <a:ext cx="80772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Precision in the application of fertilizer is highly dependent on the information derived soil test.</a:t>
            </a: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Intensive sampling program represents an increased cost over conventional sampling. </a:t>
            </a: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must be an economic advantage from either increased crop yields, or reduced fertilizer costs.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4572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Variable rate application?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6"/>
          <p:cNvSpPr txBox="1">
            <a:spLocks/>
          </p:cNvSpPr>
          <p:nvPr/>
        </p:nvSpPr>
        <p:spPr>
          <a:xfrm>
            <a:off x="381000" y="1524000"/>
            <a:ext cx="83820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parts of a field that could respond to higher rates of fertilizer.</a:t>
            </a: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Savings from reduced fertilizer application: only if non-responsive areas of a field are identified.</a:t>
            </a: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 can only be determined on a field-by-field basis.</a:t>
            </a: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challenge is to identify opportunities for increased net income with sufficient precision without excessive cost.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685800" y="304800"/>
            <a:ext cx="7772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P fertilization decisions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8"/>
          <p:cNvSpPr txBox="1">
            <a:spLocks/>
          </p:cNvSpPr>
          <p:nvPr/>
        </p:nvSpPr>
        <p:spPr>
          <a:xfrm>
            <a:off x="685800" y="1676400"/>
            <a:ext cx="76200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should be applied where the chance of yield increase is large.</a:t>
            </a: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yield increase is sufficient to at least pay for the applied fertilizer.</a:t>
            </a: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Consider, manure can supply P and K (as well as N and other nutrients)… market value has also increased with high fertilizer and fuel prices.</a:t>
            </a: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maybe is not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available in some areas.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08038"/>
          </a:xfrm>
          <a:noFill/>
          <a:ln/>
        </p:spPr>
        <p:txBody>
          <a:bodyPr lIns="90944" tIns="44645" rIns="90944" bIns="44645" anchor="b">
            <a:noAutofit/>
          </a:bodyPr>
          <a:lstStyle/>
          <a:p>
            <a:pPr eaLnBrk="0" hangingPunct="0"/>
            <a:r>
              <a:rPr lang="en-US" sz="6600" dirty="0"/>
              <a:t>Potassium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4572000"/>
          </a:xfrm>
          <a:noFill/>
          <a:ln/>
        </p:spPr>
        <p:txBody>
          <a:bodyPr lIns="90944" tIns="44645" rIns="90944" bIns="44645"/>
          <a:lstStyle/>
          <a:p>
            <a:pPr eaLnBrk="0" hangingPunct="0"/>
            <a:r>
              <a:rPr lang="en-US" sz="2900" dirty="0"/>
              <a:t>Absorbed by plant as K+ ion</a:t>
            </a:r>
          </a:p>
          <a:p>
            <a:pPr eaLnBrk="0" hangingPunct="0"/>
            <a:endParaRPr lang="en-US" sz="800" dirty="0"/>
          </a:p>
          <a:p>
            <a:pPr eaLnBrk="0" hangingPunct="0"/>
            <a:r>
              <a:rPr lang="en-US" sz="2900" dirty="0"/>
              <a:t>Unique nutrient - not a part of any plant compound - exists in plant sap</a:t>
            </a:r>
          </a:p>
          <a:p>
            <a:pPr eaLnBrk="0" hangingPunct="0"/>
            <a:endParaRPr lang="en-US" sz="900" dirty="0"/>
          </a:p>
          <a:p>
            <a:pPr eaLnBrk="0" hangingPunct="0"/>
            <a:r>
              <a:rPr lang="en-US" sz="2900" dirty="0"/>
              <a:t>Functions in plant</a:t>
            </a:r>
            <a:endParaRPr lang="en-US" sz="2400" dirty="0"/>
          </a:p>
          <a:p>
            <a:pPr lvl="1" eaLnBrk="0" hangingPunct="0"/>
            <a:r>
              <a:rPr lang="en-US" sz="2100" dirty="0"/>
              <a:t>Activation of &gt; 60 different enzymes</a:t>
            </a:r>
          </a:p>
          <a:p>
            <a:pPr lvl="1" eaLnBrk="0" hangingPunct="0"/>
            <a:r>
              <a:rPr lang="en-US" sz="2100" dirty="0"/>
              <a:t>Role in photosynthesis and metabolism</a:t>
            </a:r>
          </a:p>
          <a:p>
            <a:pPr lvl="1" eaLnBrk="0" hangingPunct="0"/>
            <a:r>
              <a:rPr lang="en-US" sz="2100" dirty="0"/>
              <a:t>Conversion of N to protein (high levels required for high protein crops)</a:t>
            </a:r>
          </a:p>
          <a:p>
            <a:pPr lvl="1" eaLnBrk="0" hangingPunct="0"/>
            <a:r>
              <a:rPr lang="en-US" sz="2100" dirty="0"/>
              <a:t>Reduces plant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763000" cy="685800"/>
          </a:xfrm>
          <a:noFill/>
          <a:ln/>
        </p:spPr>
        <p:txBody>
          <a:bodyPr lIns="90944" tIns="44645" rIns="90944" bIns="44645" anchor="b">
            <a:noAutofit/>
          </a:bodyPr>
          <a:lstStyle/>
          <a:p>
            <a:pPr eaLnBrk="0" hangingPunct="0"/>
            <a:r>
              <a:rPr lang="en-US" sz="6000" dirty="0" smtClean="0"/>
              <a:t>Potassium</a:t>
            </a:r>
            <a:endParaRPr lang="en-US" sz="6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103437"/>
            <a:ext cx="8229600" cy="4525963"/>
          </a:xfrm>
          <a:prstGeom prst="rect">
            <a:avLst/>
          </a:prstGeom>
          <a:noFill/>
          <a:ln/>
        </p:spPr>
        <p:txBody>
          <a:bodyPr vert="horz" lIns="90944" tIns="44645" rIns="90944" bIns="44645" rtlCol="0"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 Soil Aeration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Oxygen required for root uptake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Ridge-till/No-till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Compaction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Moisture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dry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wet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Temperature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Cold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509" y="3581399"/>
            <a:ext cx="3757166" cy="2511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1371600"/>
            <a:ext cx="8763000" cy="685800"/>
          </a:xfrm>
          <a:prstGeom prst="rect">
            <a:avLst/>
          </a:prstGeom>
          <a:noFill/>
          <a:ln/>
        </p:spPr>
        <p:txBody>
          <a:bodyPr vert="horz" lIns="90944" tIns="44645" rIns="90944" bIns="44645" rtlCol="0" anchor="b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Factors Affecting K Uptake By Plants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41443"/>
            <a:ext cx="3115918" cy="41545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65293"/>
            <a:ext cx="4343400" cy="3257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67600" y="6477000"/>
            <a:ext cx="987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</a:t>
            </a:r>
            <a:r>
              <a:rPr lang="en-US" sz="1600" dirty="0" err="1" smtClean="0"/>
              <a:t>Laikem</a:t>
            </a:r>
            <a:endParaRPr lang="en-US" sz="16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08038"/>
          </a:xfrm>
          <a:noFill/>
          <a:ln/>
        </p:spPr>
        <p:txBody>
          <a:bodyPr lIns="90944" tIns="44645" rIns="90944" bIns="44645" anchor="b"/>
          <a:lstStyle/>
          <a:p>
            <a:pPr eaLnBrk="0" hangingPunct="0"/>
            <a:r>
              <a:rPr lang="en-US" sz="4600" dirty="0" smtClean="0"/>
              <a:t>Potassium Deficiency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9337" y="685800"/>
            <a:ext cx="69516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are nutrients distributed in wheat?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58813" y="2157412"/>
            <a:ext cx="7788275" cy="4411663"/>
            <a:chOff x="647" y="1086"/>
            <a:chExt cx="4674" cy="26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77" y="1433"/>
              <a:ext cx="114" cy="11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629" y="1375"/>
              <a:ext cx="3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Grain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307" y="1433"/>
              <a:ext cx="114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565" y="1375"/>
              <a:ext cx="39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Straw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685" y="2218"/>
              <a:ext cx="542" cy="114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033" y="3018"/>
              <a:ext cx="536" cy="34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375" y="3204"/>
              <a:ext cx="542" cy="1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685" y="1712"/>
              <a:ext cx="542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033" y="2904"/>
              <a:ext cx="536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375" y="1508"/>
              <a:ext cx="542" cy="16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282" y="1309"/>
              <a:ext cx="1" cy="20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234" y="3367"/>
              <a:ext cx="4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234" y="3024"/>
              <a:ext cx="4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234" y="2681"/>
              <a:ext cx="4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234" y="2338"/>
              <a:ext cx="4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234" y="1995"/>
              <a:ext cx="4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234" y="1652"/>
              <a:ext cx="4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34" y="1309"/>
              <a:ext cx="4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282" y="3367"/>
              <a:ext cx="403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1282" y="3367"/>
              <a:ext cx="1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2630" y="3367"/>
              <a:ext cx="1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3972" y="3367"/>
              <a:ext cx="1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5320" y="3367"/>
              <a:ext cx="1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098" y="3271"/>
              <a:ext cx="8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012" y="2928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20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012" y="2585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012" y="2242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60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012" y="1899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80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925" y="1556"/>
              <a:ext cx="25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100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925" y="1213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120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1841" y="3511"/>
              <a:ext cx="22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>
                  <a:solidFill>
                    <a:srgbClr val="000000"/>
                  </a:solidFill>
                </a:rPr>
                <a:t>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038" y="3511"/>
              <a:ext cx="55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>
                  <a:solidFill>
                    <a:srgbClr val="000000"/>
                  </a:solidFill>
                </a:rPr>
                <a:t>P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O</a:t>
              </a:r>
              <a:r>
                <a:rPr lang="en-US" baseline="-25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4429" y="3511"/>
              <a:ext cx="47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>
                  <a:solidFill>
                    <a:srgbClr val="000000"/>
                  </a:solidFill>
                </a:rPr>
                <a:t>K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 rot="16200000">
              <a:off x="-140" y="2177"/>
              <a:ext cx="179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>
                  <a:solidFill>
                    <a:srgbClr val="000000"/>
                  </a:solidFill>
                </a:rPr>
                <a:t>Nutrient content, lb/A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2688" y="2198"/>
              <a:ext cx="1152" cy="5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/>
                <a:t>Crop Removal 0.5 – 0.6</a:t>
              </a:r>
              <a:br>
                <a:rPr lang="en-US" sz="1800" b="1"/>
              </a:br>
              <a:r>
                <a:rPr lang="en-US" sz="1800" b="1"/>
                <a:t>lb P</a:t>
              </a:r>
              <a:r>
                <a:rPr lang="en-US" sz="1800" b="1" baseline="-20000"/>
                <a:t>2</a:t>
              </a:r>
              <a:r>
                <a:rPr lang="en-US" sz="1800" b="1"/>
                <a:t>O</a:t>
              </a:r>
              <a:r>
                <a:rPr lang="en-US" sz="1800" b="1" baseline="-20000"/>
                <a:t>5</a:t>
              </a:r>
              <a:r>
                <a:rPr lang="en-US" sz="1800" b="1"/>
                <a:t>/bu</a:t>
              </a:r>
            </a:p>
          </p:txBody>
        </p:sp>
        <p:cxnSp>
          <p:nvCxnSpPr>
            <p:cNvPr id="43" name="AutoShape 39"/>
            <p:cNvCxnSpPr>
              <a:cxnSpLocks noChangeShapeType="1"/>
              <a:stCxn id="11" idx="3"/>
              <a:endCxn id="42" idx="3"/>
            </p:cNvCxnSpPr>
            <p:nvPr/>
          </p:nvCxnSpPr>
          <p:spPr bwMode="auto">
            <a:xfrm flipV="1">
              <a:off x="3569" y="2400"/>
              <a:ext cx="271" cy="793"/>
            </a:xfrm>
            <a:prstGeom prst="bentConnector3">
              <a:avLst>
                <a:gd name="adj1" fmla="val 15313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2456" y="1086"/>
              <a:ext cx="154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/>
                <a:t>38 bu/A spring wheat</a:t>
              </a:r>
            </a:p>
          </p:txBody>
        </p:sp>
      </p:grp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304800" y="6400800"/>
            <a:ext cx="1595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dirty="0"/>
              <a:t>Johnston et al.,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08038"/>
          </a:xfrm>
          <a:noFill/>
          <a:ln/>
        </p:spPr>
        <p:txBody>
          <a:bodyPr lIns="90944" tIns="44645" rIns="90944" bIns="44645" anchor="b">
            <a:normAutofit/>
          </a:bodyPr>
          <a:lstStyle/>
          <a:p>
            <a:pPr eaLnBrk="0" hangingPunct="0"/>
            <a:r>
              <a:rPr lang="en-US" dirty="0"/>
              <a:t>Readily Available K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396875" y="2133600"/>
            <a:ext cx="4206875" cy="4114800"/>
          </a:xfrm>
          <a:prstGeom prst="rect">
            <a:avLst/>
          </a:prstGeom>
          <a:noFill/>
          <a:ln/>
        </p:spPr>
        <p:txBody>
          <a:bodyPr vert="horz" lIns="90944" tIns="44645" rIns="90944" bIns="44645" rtlCol="0"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Exchangeable plus solution forms</a:t>
            </a: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tests extract these forms</a:t>
            </a: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absorbed by plants in solution phase</a:t>
            </a: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Equilibrium replenishes K</a:t>
            </a:r>
            <a:r>
              <a:rPr kumimoji="0" lang="en-US" sz="24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ions in the soil water from exchangeable or slowly available forms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1028"/>
          <p:cNvSpPr>
            <a:spLocks/>
          </p:cNvSpPr>
          <p:nvPr/>
        </p:nvSpPr>
        <p:spPr bwMode="auto">
          <a:xfrm>
            <a:off x="5256212" y="2362200"/>
            <a:ext cx="3506788" cy="304800"/>
          </a:xfrm>
          <a:custGeom>
            <a:avLst/>
            <a:gdLst/>
            <a:ahLst/>
            <a:cxnLst>
              <a:cxn ang="0">
                <a:pos x="1872" y="33"/>
              </a:cxn>
              <a:cxn ang="0">
                <a:pos x="1749" y="33"/>
              </a:cxn>
              <a:cxn ang="0">
                <a:pos x="1607" y="33"/>
              </a:cxn>
              <a:cxn ang="0">
                <a:pos x="1466" y="33"/>
              </a:cxn>
              <a:cxn ang="0">
                <a:pos x="1325" y="33"/>
              </a:cxn>
              <a:cxn ang="0">
                <a:pos x="1219" y="33"/>
              </a:cxn>
              <a:cxn ang="0">
                <a:pos x="1096" y="33"/>
              </a:cxn>
              <a:cxn ang="0">
                <a:pos x="972" y="33"/>
              </a:cxn>
              <a:cxn ang="0">
                <a:pos x="812" y="33"/>
              </a:cxn>
              <a:cxn ang="0">
                <a:pos x="671" y="33"/>
              </a:cxn>
              <a:cxn ang="0">
                <a:pos x="530" y="33"/>
              </a:cxn>
              <a:cxn ang="0">
                <a:pos x="406" y="33"/>
              </a:cxn>
              <a:cxn ang="0">
                <a:pos x="282" y="33"/>
              </a:cxn>
              <a:cxn ang="0">
                <a:pos x="177" y="33"/>
              </a:cxn>
              <a:cxn ang="0">
                <a:pos x="127" y="19"/>
              </a:cxn>
              <a:cxn ang="0">
                <a:pos x="53" y="82"/>
              </a:cxn>
              <a:cxn ang="0">
                <a:pos x="17" y="179"/>
              </a:cxn>
              <a:cxn ang="0">
                <a:pos x="17" y="277"/>
              </a:cxn>
              <a:cxn ang="0">
                <a:pos x="0" y="374"/>
              </a:cxn>
              <a:cxn ang="0">
                <a:pos x="0" y="471"/>
              </a:cxn>
              <a:cxn ang="0">
                <a:pos x="53" y="537"/>
              </a:cxn>
              <a:cxn ang="0">
                <a:pos x="159" y="537"/>
              </a:cxn>
              <a:cxn ang="0">
                <a:pos x="282" y="537"/>
              </a:cxn>
              <a:cxn ang="0">
                <a:pos x="424" y="537"/>
              </a:cxn>
              <a:cxn ang="0">
                <a:pos x="566" y="537"/>
              </a:cxn>
              <a:cxn ang="0">
                <a:pos x="707" y="537"/>
              </a:cxn>
              <a:cxn ang="0">
                <a:pos x="812" y="537"/>
              </a:cxn>
              <a:cxn ang="0">
                <a:pos x="919" y="537"/>
              </a:cxn>
              <a:cxn ang="0">
                <a:pos x="1060" y="537"/>
              </a:cxn>
              <a:cxn ang="0">
                <a:pos x="1184" y="537"/>
              </a:cxn>
              <a:cxn ang="0">
                <a:pos x="1325" y="537"/>
              </a:cxn>
              <a:cxn ang="0">
                <a:pos x="1484" y="537"/>
              </a:cxn>
              <a:cxn ang="0">
                <a:pos x="1607" y="537"/>
              </a:cxn>
              <a:cxn ang="0">
                <a:pos x="1767" y="537"/>
              </a:cxn>
              <a:cxn ang="0">
                <a:pos x="1891" y="537"/>
              </a:cxn>
              <a:cxn ang="0">
                <a:pos x="2049" y="553"/>
              </a:cxn>
              <a:cxn ang="0">
                <a:pos x="2067" y="455"/>
              </a:cxn>
              <a:cxn ang="0">
                <a:pos x="2120" y="374"/>
              </a:cxn>
              <a:cxn ang="0">
                <a:pos x="2120" y="277"/>
              </a:cxn>
              <a:cxn ang="0">
                <a:pos x="2049" y="179"/>
              </a:cxn>
              <a:cxn ang="0">
                <a:pos x="2032" y="82"/>
              </a:cxn>
              <a:cxn ang="0">
                <a:pos x="1926" y="49"/>
              </a:cxn>
              <a:cxn ang="0">
                <a:pos x="1872" y="0"/>
              </a:cxn>
              <a:cxn ang="0">
                <a:pos x="1937" y="19"/>
              </a:cxn>
            </a:cxnLst>
            <a:rect l="0" t="0" r="r" b="b"/>
            <a:pathLst>
              <a:path w="2121" h="554">
                <a:moveTo>
                  <a:pt x="1937" y="19"/>
                </a:moveTo>
                <a:lnTo>
                  <a:pt x="1872" y="33"/>
                </a:lnTo>
                <a:lnTo>
                  <a:pt x="1820" y="33"/>
                </a:lnTo>
                <a:lnTo>
                  <a:pt x="1749" y="33"/>
                </a:lnTo>
                <a:lnTo>
                  <a:pt x="1678" y="33"/>
                </a:lnTo>
                <a:lnTo>
                  <a:pt x="1607" y="33"/>
                </a:lnTo>
                <a:lnTo>
                  <a:pt x="1537" y="33"/>
                </a:lnTo>
                <a:lnTo>
                  <a:pt x="1466" y="33"/>
                </a:lnTo>
                <a:lnTo>
                  <a:pt x="1396" y="33"/>
                </a:lnTo>
                <a:lnTo>
                  <a:pt x="1325" y="33"/>
                </a:lnTo>
                <a:lnTo>
                  <a:pt x="1272" y="33"/>
                </a:lnTo>
                <a:lnTo>
                  <a:pt x="1219" y="33"/>
                </a:lnTo>
                <a:lnTo>
                  <a:pt x="1166" y="33"/>
                </a:lnTo>
                <a:lnTo>
                  <a:pt x="1096" y="33"/>
                </a:lnTo>
                <a:lnTo>
                  <a:pt x="1024" y="33"/>
                </a:lnTo>
                <a:lnTo>
                  <a:pt x="972" y="33"/>
                </a:lnTo>
                <a:lnTo>
                  <a:pt x="901" y="33"/>
                </a:lnTo>
                <a:lnTo>
                  <a:pt x="812" y="33"/>
                </a:lnTo>
                <a:lnTo>
                  <a:pt x="742" y="33"/>
                </a:lnTo>
                <a:lnTo>
                  <a:pt x="671" y="33"/>
                </a:lnTo>
                <a:lnTo>
                  <a:pt x="618" y="33"/>
                </a:lnTo>
                <a:lnTo>
                  <a:pt x="530" y="33"/>
                </a:lnTo>
                <a:lnTo>
                  <a:pt x="459" y="33"/>
                </a:lnTo>
                <a:lnTo>
                  <a:pt x="406" y="33"/>
                </a:lnTo>
                <a:lnTo>
                  <a:pt x="336" y="33"/>
                </a:lnTo>
                <a:lnTo>
                  <a:pt x="282" y="33"/>
                </a:lnTo>
                <a:lnTo>
                  <a:pt x="229" y="33"/>
                </a:lnTo>
                <a:lnTo>
                  <a:pt x="177" y="33"/>
                </a:lnTo>
                <a:lnTo>
                  <a:pt x="124" y="33"/>
                </a:lnTo>
                <a:lnTo>
                  <a:pt x="127" y="19"/>
                </a:lnTo>
                <a:lnTo>
                  <a:pt x="71" y="33"/>
                </a:lnTo>
                <a:lnTo>
                  <a:pt x="53" y="82"/>
                </a:lnTo>
                <a:lnTo>
                  <a:pt x="53" y="131"/>
                </a:lnTo>
                <a:lnTo>
                  <a:pt x="17" y="179"/>
                </a:lnTo>
                <a:lnTo>
                  <a:pt x="17" y="228"/>
                </a:lnTo>
                <a:lnTo>
                  <a:pt x="17" y="277"/>
                </a:lnTo>
                <a:lnTo>
                  <a:pt x="17" y="325"/>
                </a:lnTo>
                <a:lnTo>
                  <a:pt x="0" y="374"/>
                </a:lnTo>
                <a:lnTo>
                  <a:pt x="0" y="422"/>
                </a:lnTo>
                <a:lnTo>
                  <a:pt x="0" y="471"/>
                </a:lnTo>
                <a:lnTo>
                  <a:pt x="0" y="520"/>
                </a:lnTo>
                <a:lnTo>
                  <a:pt x="53" y="537"/>
                </a:lnTo>
                <a:lnTo>
                  <a:pt x="106" y="537"/>
                </a:lnTo>
                <a:lnTo>
                  <a:pt x="159" y="537"/>
                </a:lnTo>
                <a:lnTo>
                  <a:pt x="212" y="537"/>
                </a:lnTo>
                <a:lnTo>
                  <a:pt x="282" y="537"/>
                </a:lnTo>
                <a:lnTo>
                  <a:pt x="353" y="537"/>
                </a:lnTo>
                <a:lnTo>
                  <a:pt x="424" y="537"/>
                </a:lnTo>
                <a:lnTo>
                  <a:pt x="494" y="537"/>
                </a:lnTo>
                <a:lnTo>
                  <a:pt x="566" y="537"/>
                </a:lnTo>
                <a:lnTo>
                  <a:pt x="636" y="537"/>
                </a:lnTo>
                <a:lnTo>
                  <a:pt x="707" y="537"/>
                </a:lnTo>
                <a:lnTo>
                  <a:pt x="759" y="537"/>
                </a:lnTo>
                <a:lnTo>
                  <a:pt x="812" y="537"/>
                </a:lnTo>
                <a:lnTo>
                  <a:pt x="866" y="537"/>
                </a:lnTo>
                <a:lnTo>
                  <a:pt x="919" y="537"/>
                </a:lnTo>
                <a:lnTo>
                  <a:pt x="989" y="537"/>
                </a:lnTo>
                <a:lnTo>
                  <a:pt x="1060" y="537"/>
                </a:lnTo>
                <a:lnTo>
                  <a:pt x="1131" y="537"/>
                </a:lnTo>
                <a:lnTo>
                  <a:pt x="1184" y="537"/>
                </a:lnTo>
                <a:lnTo>
                  <a:pt x="1272" y="537"/>
                </a:lnTo>
                <a:lnTo>
                  <a:pt x="1325" y="537"/>
                </a:lnTo>
                <a:lnTo>
                  <a:pt x="1413" y="537"/>
                </a:lnTo>
                <a:lnTo>
                  <a:pt x="1484" y="537"/>
                </a:lnTo>
                <a:lnTo>
                  <a:pt x="1555" y="537"/>
                </a:lnTo>
                <a:lnTo>
                  <a:pt x="1607" y="537"/>
                </a:lnTo>
                <a:lnTo>
                  <a:pt x="1696" y="537"/>
                </a:lnTo>
                <a:lnTo>
                  <a:pt x="1767" y="537"/>
                </a:lnTo>
                <a:lnTo>
                  <a:pt x="1838" y="537"/>
                </a:lnTo>
                <a:lnTo>
                  <a:pt x="1891" y="537"/>
                </a:lnTo>
                <a:lnTo>
                  <a:pt x="1961" y="537"/>
                </a:lnTo>
                <a:lnTo>
                  <a:pt x="2049" y="553"/>
                </a:lnTo>
                <a:lnTo>
                  <a:pt x="2067" y="504"/>
                </a:lnTo>
                <a:lnTo>
                  <a:pt x="2067" y="455"/>
                </a:lnTo>
                <a:lnTo>
                  <a:pt x="2067" y="407"/>
                </a:lnTo>
                <a:lnTo>
                  <a:pt x="2120" y="374"/>
                </a:lnTo>
                <a:lnTo>
                  <a:pt x="2120" y="325"/>
                </a:lnTo>
                <a:lnTo>
                  <a:pt x="2120" y="277"/>
                </a:lnTo>
                <a:lnTo>
                  <a:pt x="2085" y="228"/>
                </a:lnTo>
                <a:lnTo>
                  <a:pt x="2049" y="179"/>
                </a:lnTo>
                <a:lnTo>
                  <a:pt x="2032" y="131"/>
                </a:lnTo>
                <a:lnTo>
                  <a:pt x="2032" y="82"/>
                </a:lnTo>
                <a:lnTo>
                  <a:pt x="1979" y="49"/>
                </a:lnTo>
                <a:lnTo>
                  <a:pt x="1926" y="49"/>
                </a:lnTo>
                <a:lnTo>
                  <a:pt x="1872" y="49"/>
                </a:lnTo>
                <a:lnTo>
                  <a:pt x="1872" y="0"/>
                </a:lnTo>
                <a:lnTo>
                  <a:pt x="1823" y="19"/>
                </a:lnTo>
                <a:lnTo>
                  <a:pt x="1937" y="19"/>
                </a:lnTo>
              </a:path>
            </a:pathLst>
          </a:custGeom>
          <a:solidFill>
            <a:srgbClr val="DDDDDD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1031"/>
          <p:cNvSpPr>
            <a:spLocks noChangeArrowheads="1"/>
          </p:cNvSpPr>
          <p:nvPr/>
        </p:nvSpPr>
        <p:spPr bwMode="auto">
          <a:xfrm>
            <a:off x="5403850" y="32004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5937250" y="30480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10" name="Rectangle 1033"/>
          <p:cNvSpPr>
            <a:spLocks noChangeArrowheads="1"/>
          </p:cNvSpPr>
          <p:nvPr/>
        </p:nvSpPr>
        <p:spPr bwMode="auto">
          <a:xfrm>
            <a:off x="6394450" y="32004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11" name="Rectangle 1034"/>
          <p:cNvSpPr>
            <a:spLocks noChangeArrowheads="1"/>
          </p:cNvSpPr>
          <p:nvPr/>
        </p:nvSpPr>
        <p:spPr bwMode="auto">
          <a:xfrm>
            <a:off x="7004050" y="30480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12" name="Rectangle 1035"/>
          <p:cNvSpPr>
            <a:spLocks noChangeArrowheads="1"/>
          </p:cNvSpPr>
          <p:nvPr/>
        </p:nvSpPr>
        <p:spPr bwMode="auto">
          <a:xfrm>
            <a:off x="7537450" y="31242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13" name="Rectangle 1036"/>
          <p:cNvSpPr>
            <a:spLocks noChangeArrowheads="1"/>
          </p:cNvSpPr>
          <p:nvPr/>
        </p:nvSpPr>
        <p:spPr bwMode="auto">
          <a:xfrm>
            <a:off x="8070850" y="31242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Univers" pitchFamily="34" charset="0"/>
              </a:rPr>
              <a:t>K</a:t>
            </a:r>
            <a:r>
              <a:rPr lang="en-US" sz="1400" b="1" baseline="30000" dirty="0">
                <a:latin typeface="Univers" pitchFamily="34" charset="0"/>
              </a:rPr>
              <a:t>+</a:t>
            </a:r>
          </a:p>
        </p:txBody>
      </p:sp>
      <p:sp>
        <p:nvSpPr>
          <p:cNvPr id="14" name="Rectangle 1037"/>
          <p:cNvSpPr>
            <a:spLocks noChangeArrowheads="1"/>
          </p:cNvSpPr>
          <p:nvPr/>
        </p:nvSpPr>
        <p:spPr bwMode="auto">
          <a:xfrm>
            <a:off x="4794250" y="25908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15" name="Rectangle 1038"/>
          <p:cNvSpPr>
            <a:spLocks noChangeArrowheads="1"/>
          </p:cNvSpPr>
          <p:nvPr/>
        </p:nvSpPr>
        <p:spPr bwMode="auto">
          <a:xfrm>
            <a:off x="5556250" y="20574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16" name="Rectangle 1039"/>
          <p:cNvSpPr>
            <a:spLocks noChangeArrowheads="1"/>
          </p:cNvSpPr>
          <p:nvPr/>
        </p:nvSpPr>
        <p:spPr bwMode="auto">
          <a:xfrm>
            <a:off x="6013450" y="21336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17" name="Rectangle 1040"/>
          <p:cNvSpPr>
            <a:spLocks noChangeArrowheads="1"/>
          </p:cNvSpPr>
          <p:nvPr/>
        </p:nvSpPr>
        <p:spPr bwMode="auto">
          <a:xfrm>
            <a:off x="6546850" y="19812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18" name="Rectangle 1042"/>
          <p:cNvSpPr>
            <a:spLocks noChangeArrowheads="1"/>
          </p:cNvSpPr>
          <p:nvPr/>
        </p:nvSpPr>
        <p:spPr bwMode="auto">
          <a:xfrm>
            <a:off x="7156450" y="19812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19" name="Rectangle 1043"/>
          <p:cNvSpPr>
            <a:spLocks noChangeArrowheads="1"/>
          </p:cNvSpPr>
          <p:nvPr/>
        </p:nvSpPr>
        <p:spPr bwMode="auto">
          <a:xfrm>
            <a:off x="7842250" y="20574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20" name="Rectangle 1045"/>
          <p:cNvSpPr>
            <a:spLocks noChangeArrowheads="1"/>
          </p:cNvSpPr>
          <p:nvPr/>
        </p:nvSpPr>
        <p:spPr bwMode="auto">
          <a:xfrm>
            <a:off x="6089650" y="3505200"/>
            <a:ext cx="19907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(Exchangeable)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486400" y="6248917"/>
            <a:ext cx="3048000" cy="532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Montmorillonite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Content Placeholder 3" descr="Smectit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0" y="4114800"/>
            <a:ext cx="3256785" cy="2200672"/>
          </a:xfrm>
        </p:spPr>
      </p:pic>
      <p:sp>
        <p:nvSpPr>
          <p:cNvPr id="23" name="Freeform 1028"/>
          <p:cNvSpPr>
            <a:spLocks/>
          </p:cNvSpPr>
          <p:nvPr/>
        </p:nvSpPr>
        <p:spPr bwMode="auto">
          <a:xfrm>
            <a:off x="5257800" y="2819400"/>
            <a:ext cx="3506788" cy="304800"/>
          </a:xfrm>
          <a:custGeom>
            <a:avLst/>
            <a:gdLst/>
            <a:ahLst/>
            <a:cxnLst>
              <a:cxn ang="0">
                <a:pos x="1872" y="33"/>
              </a:cxn>
              <a:cxn ang="0">
                <a:pos x="1749" y="33"/>
              </a:cxn>
              <a:cxn ang="0">
                <a:pos x="1607" y="33"/>
              </a:cxn>
              <a:cxn ang="0">
                <a:pos x="1466" y="33"/>
              </a:cxn>
              <a:cxn ang="0">
                <a:pos x="1325" y="33"/>
              </a:cxn>
              <a:cxn ang="0">
                <a:pos x="1219" y="33"/>
              </a:cxn>
              <a:cxn ang="0">
                <a:pos x="1096" y="33"/>
              </a:cxn>
              <a:cxn ang="0">
                <a:pos x="972" y="33"/>
              </a:cxn>
              <a:cxn ang="0">
                <a:pos x="812" y="33"/>
              </a:cxn>
              <a:cxn ang="0">
                <a:pos x="671" y="33"/>
              </a:cxn>
              <a:cxn ang="0">
                <a:pos x="530" y="33"/>
              </a:cxn>
              <a:cxn ang="0">
                <a:pos x="406" y="33"/>
              </a:cxn>
              <a:cxn ang="0">
                <a:pos x="282" y="33"/>
              </a:cxn>
              <a:cxn ang="0">
                <a:pos x="177" y="33"/>
              </a:cxn>
              <a:cxn ang="0">
                <a:pos x="127" y="19"/>
              </a:cxn>
              <a:cxn ang="0">
                <a:pos x="53" y="82"/>
              </a:cxn>
              <a:cxn ang="0">
                <a:pos x="17" y="179"/>
              </a:cxn>
              <a:cxn ang="0">
                <a:pos x="17" y="277"/>
              </a:cxn>
              <a:cxn ang="0">
                <a:pos x="0" y="374"/>
              </a:cxn>
              <a:cxn ang="0">
                <a:pos x="0" y="471"/>
              </a:cxn>
              <a:cxn ang="0">
                <a:pos x="53" y="537"/>
              </a:cxn>
              <a:cxn ang="0">
                <a:pos x="159" y="537"/>
              </a:cxn>
              <a:cxn ang="0">
                <a:pos x="282" y="537"/>
              </a:cxn>
              <a:cxn ang="0">
                <a:pos x="424" y="537"/>
              </a:cxn>
              <a:cxn ang="0">
                <a:pos x="566" y="537"/>
              </a:cxn>
              <a:cxn ang="0">
                <a:pos x="707" y="537"/>
              </a:cxn>
              <a:cxn ang="0">
                <a:pos x="812" y="537"/>
              </a:cxn>
              <a:cxn ang="0">
                <a:pos x="919" y="537"/>
              </a:cxn>
              <a:cxn ang="0">
                <a:pos x="1060" y="537"/>
              </a:cxn>
              <a:cxn ang="0">
                <a:pos x="1184" y="537"/>
              </a:cxn>
              <a:cxn ang="0">
                <a:pos x="1325" y="537"/>
              </a:cxn>
              <a:cxn ang="0">
                <a:pos x="1484" y="537"/>
              </a:cxn>
              <a:cxn ang="0">
                <a:pos x="1607" y="537"/>
              </a:cxn>
              <a:cxn ang="0">
                <a:pos x="1767" y="537"/>
              </a:cxn>
              <a:cxn ang="0">
                <a:pos x="1891" y="537"/>
              </a:cxn>
              <a:cxn ang="0">
                <a:pos x="2049" y="553"/>
              </a:cxn>
              <a:cxn ang="0">
                <a:pos x="2067" y="455"/>
              </a:cxn>
              <a:cxn ang="0">
                <a:pos x="2120" y="374"/>
              </a:cxn>
              <a:cxn ang="0">
                <a:pos x="2120" y="277"/>
              </a:cxn>
              <a:cxn ang="0">
                <a:pos x="2049" y="179"/>
              </a:cxn>
              <a:cxn ang="0">
                <a:pos x="2032" y="82"/>
              </a:cxn>
              <a:cxn ang="0">
                <a:pos x="1926" y="49"/>
              </a:cxn>
              <a:cxn ang="0">
                <a:pos x="1872" y="0"/>
              </a:cxn>
              <a:cxn ang="0">
                <a:pos x="1937" y="19"/>
              </a:cxn>
            </a:cxnLst>
            <a:rect l="0" t="0" r="r" b="b"/>
            <a:pathLst>
              <a:path w="2121" h="554">
                <a:moveTo>
                  <a:pt x="1937" y="19"/>
                </a:moveTo>
                <a:lnTo>
                  <a:pt x="1872" y="33"/>
                </a:lnTo>
                <a:lnTo>
                  <a:pt x="1820" y="33"/>
                </a:lnTo>
                <a:lnTo>
                  <a:pt x="1749" y="33"/>
                </a:lnTo>
                <a:lnTo>
                  <a:pt x="1678" y="33"/>
                </a:lnTo>
                <a:lnTo>
                  <a:pt x="1607" y="33"/>
                </a:lnTo>
                <a:lnTo>
                  <a:pt x="1537" y="33"/>
                </a:lnTo>
                <a:lnTo>
                  <a:pt x="1466" y="33"/>
                </a:lnTo>
                <a:lnTo>
                  <a:pt x="1396" y="33"/>
                </a:lnTo>
                <a:lnTo>
                  <a:pt x="1325" y="33"/>
                </a:lnTo>
                <a:lnTo>
                  <a:pt x="1272" y="33"/>
                </a:lnTo>
                <a:lnTo>
                  <a:pt x="1219" y="33"/>
                </a:lnTo>
                <a:lnTo>
                  <a:pt x="1166" y="33"/>
                </a:lnTo>
                <a:lnTo>
                  <a:pt x="1096" y="33"/>
                </a:lnTo>
                <a:lnTo>
                  <a:pt x="1024" y="33"/>
                </a:lnTo>
                <a:lnTo>
                  <a:pt x="972" y="33"/>
                </a:lnTo>
                <a:lnTo>
                  <a:pt x="901" y="33"/>
                </a:lnTo>
                <a:lnTo>
                  <a:pt x="812" y="33"/>
                </a:lnTo>
                <a:lnTo>
                  <a:pt x="742" y="33"/>
                </a:lnTo>
                <a:lnTo>
                  <a:pt x="671" y="33"/>
                </a:lnTo>
                <a:lnTo>
                  <a:pt x="618" y="33"/>
                </a:lnTo>
                <a:lnTo>
                  <a:pt x="530" y="33"/>
                </a:lnTo>
                <a:lnTo>
                  <a:pt x="459" y="33"/>
                </a:lnTo>
                <a:lnTo>
                  <a:pt x="406" y="33"/>
                </a:lnTo>
                <a:lnTo>
                  <a:pt x="336" y="33"/>
                </a:lnTo>
                <a:lnTo>
                  <a:pt x="282" y="33"/>
                </a:lnTo>
                <a:lnTo>
                  <a:pt x="229" y="33"/>
                </a:lnTo>
                <a:lnTo>
                  <a:pt x="177" y="33"/>
                </a:lnTo>
                <a:lnTo>
                  <a:pt x="124" y="33"/>
                </a:lnTo>
                <a:lnTo>
                  <a:pt x="127" y="19"/>
                </a:lnTo>
                <a:lnTo>
                  <a:pt x="71" y="33"/>
                </a:lnTo>
                <a:lnTo>
                  <a:pt x="53" y="82"/>
                </a:lnTo>
                <a:lnTo>
                  <a:pt x="53" y="131"/>
                </a:lnTo>
                <a:lnTo>
                  <a:pt x="17" y="179"/>
                </a:lnTo>
                <a:lnTo>
                  <a:pt x="17" y="228"/>
                </a:lnTo>
                <a:lnTo>
                  <a:pt x="17" y="277"/>
                </a:lnTo>
                <a:lnTo>
                  <a:pt x="17" y="325"/>
                </a:lnTo>
                <a:lnTo>
                  <a:pt x="0" y="374"/>
                </a:lnTo>
                <a:lnTo>
                  <a:pt x="0" y="422"/>
                </a:lnTo>
                <a:lnTo>
                  <a:pt x="0" y="471"/>
                </a:lnTo>
                <a:lnTo>
                  <a:pt x="0" y="520"/>
                </a:lnTo>
                <a:lnTo>
                  <a:pt x="53" y="537"/>
                </a:lnTo>
                <a:lnTo>
                  <a:pt x="106" y="537"/>
                </a:lnTo>
                <a:lnTo>
                  <a:pt x="159" y="537"/>
                </a:lnTo>
                <a:lnTo>
                  <a:pt x="212" y="537"/>
                </a:lnTo>
                <a:lnTo>
                  <a:pt x="282" y="537"/>
                </a:lnTo>
                <a:lnTo>
                  <a:pt x="353" y="537"/>
                </a:lnTo>
                <a:lnTo>
                  <a:pt x="424" y="537"/>
                </a:lnTo>
                <a:lnTo>
                  <a:pt x="494" y="537"/>
                </a:lnTo>
                <a:lnTo>
                  <a:pt x="566" y="537"/>
                </a:lnTo>
                <a:lnTo>
                  <a:pt x="636" y="537"/>
                </a:lnTo>
                <a:lnTo>
                  <a:pt x="707" y="537"/>
                </a:lnTo>
                <a:lnTo>
                  <a:pt x="759" y="537"/>
                </a:lnTo>
                <a:lnTo>
                  <a:pt x="812" y="537"/>
                </a:lnTo>
                <a:lnTo>
                  <a:pt x="866" y="537"/>
                </a:lnTo>
                <a:lnTo>
                  <a:pt x="919" y="537"/>
                </a:lnTo>
                <a:lnTo>
                  <a:pt x="989" y="537"/>
                </a:lnTo>
                <a:lnTo>
                  <a:pt x="1060" y="537"/>
                </a:lnTo>
                <a:lnTo>
                  <a:pt x="1131" y="537"/>
                </a:lnTo>
                <a:lnTo>
                  <a:pt x="1184" y="537"/>
                </a:lnTo>
                <a:lnTo>
                  <a:pt x="1272" y="537"/>
                </a:lnTo>
                <a:lnTo>
                  <a:pt x="1325" y="537"/>
                </a:lnTo>
                <a:lnTo>
                  <a:pt x="1413" y="537"/>
                </a:lnTo>
                <a:lnTo>
                  <a:pt x="1484" y="537"/>
                </a:lnTo>
                <a:lnTo>
                  <a:pt x="1555" y="537"/>
                </a:lnTo>
                <a:lnTo>
                  <a:pt x="1607" y="537"/>
                </a:lnTo>
                <a:lnTo>
                  <a:pt x="1696" y="537"/>
                </a:lnTo>
                <a:lnTo>
                  <a:pt x="1767" y="537"/>
                </a:lnTo>
                <a:lnTo>
                  <a:pt x="1838" y="537"/>
                </a:lnTo>
                <a:lnTo>
                  <a:pt x="1891" y="537"/>
                </a:lnTo>
                <a:lnTo>
                  <a:pt x="1961" y="537"/>
                </a:lnTo>
                <a:lnTo>
                  <a:pt x="2049" y="553"/>
                </a:lnTo>
                <a:lnTo>
                  <a:pt x="2067" y="504"/>
                </a:lnTo>
                <a:lnTo>
                  <a:pt x="2067" y="455"/>
                </a:lnTo>
                <a:lnTo>
                  <a:pt x="2067" y="407"/>
                </a:lnTo>
                <a:lnTo>
                  <a:pt x="2120" y="374"/>
                </a:lnTo>
                <a:lnTo>
                  <a:pt x="2120" y="325"/>
                </a:lnTo>
                <a:lnTo>
                  <a:pt x="2120" y="277"/>
                </a:lnTo>
                <a:lnTo>
                  <a:pt x="2085" y="228"/>
                </a:lnTo>
                <a:lnTo>
                  <a:pt x="2049" y="179"/>
                </a:lnTo>
                <a:lnTo>
                  <a:pt x="2032" y="131"/>
                </a:lnTo>
                <a:lnTo>
                  <a:pt x="2032" y="82"/>
                </a:lnTo>
                <a:lnTo>
                  <a:pt x="1979" y="49"/>
                </a:lnTo>
                <a:lnTo>
                  <a:pt x="1926" y="49"/>
                </a:lnTo>
                <a:lnTo>
                  <a:pt x="1872" y="49"/>
                </a:lnTo>
                <a:lnTo>
                  <a:pt x="1872" y="0"/>
                </a:lnTo>
                <a:lnTo>
                  <a:pt x="1823" y="19"/>
                </a:lnTo>
                <a:lnTo>
                  <a:pt x="1937" y="19"/>
                </a:lnTo>
              </a:path>
            </a:pathLst>
          </a:custGeom>
          <a:solidFill>
            <a:srgbClr val="DDDDDD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1033"/>
          <p:cNvSpPr>
            <a:spLocks noChangeArrowheads="1"/>
          </p:cNvSpPr>
          <p:nvPr/>
        </p:nvSpPr>
        <p:spPr bwMode="auto">
          <a:xfrm>
            <a:off x="5715000" y="2590800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Univers" pitchFamily="34" charset="0"/>
              </a:rPr>
              <a:t>K</a:t>
            </a:r>
            <a:r>
              <a:rPr lang="en-US" sz="1400" b="1" baseline="30000" dirty="0">
                <a:latin typeface="Univers" pitchFamily="34" charset="0"/>
              </a:rPr>
              <a:t>+</a:t>
            </a:r>
          </a:p>
        </p:txBody>
      </p:sp>
      <p:sp>
        <p:nvSpPr>
          <p:cNvPr id="25" name="Rectangle 1034"/>
          <p:cNvSpPr>
            <a:spLocks noChangeArrowheads="1"/>
          </p:cNvSpPr>
          <p:nvPr/>
        </p:nvSpPr>
        <p:spPr bwMode="auto">
          <a:xfrm>
            <a:off x="6324600" y="2593975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Univers" pitchFamily="34" charset="0"/>
              </a:rPr>
              <a:t>K</a:t>
            </a:r>
            <a:r>
              <a:rPr lang="en-US" sz="1400" b="1" baseline="30000" dirty="0">
                <a:latin typeface="Univers" pitchFamily="34" charset="0"/>
              </a:rPr>
              <a:t>+</a:t>
            </a:r>
          </a:p>
        </p:txBody>
      </p:sp>
      <p:sp>
        <p:nvSpPr>
          <p:cNvPr id="26" name="Rectangle 1035"/>
          <p:cNvSpPr>
            <a:spLocks noChangeArrowheads="1"/>
          </p:cNvSpPr>
          <p:nvPr/>
        </p:nvSpPr>
        <p:spPr bwMode="auto">
          <a:xfrm>
            <a:off x="6858000" y="2593975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Univers" pitchFamily="34" charset="0"/>
              </a:rPr>
              <a:t>K</a:t>
            </a:r>
            <a:r>
              <a:rPr lang="en-US" sz="1400" b="1" baseline="30000">
                <a:latin typeface="Univers" pitchFamily="34" charset="0"/>
              </a:rPr>
              <a:t>+</a:t>
            </a:r>
          </a:p>
        </p:txBody>
      </p:sp>
      <p:sp>
        <p:nvSpPr>
          <p:cNvPr id="27" name="Rectangle 1036"/>
          <p:cNvSpPr>
            <a:spLocks noChangeArrowheads="1"/>
          </p:cNvSpPr>
          <p:nvPr/>
        </p:nvSpPr>
        <p:spPr bwMode="auto">
          <a:xfrm>
            <a:off x="7391400" y="2593975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44" tIns="44645" rIns="90944" bIns="4464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Univers" pitchFamily="34" charset="0"/>
              </a:rPr>
              <a:t>K</a:t>
            </a:r>
            <a:r>
              <a:rPr lang="en-US" sz="1400" b="1" baseline="30000" dirty="0">
                <a:latin typeface="Univers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6308"/>
            <a:ext cx="8229600" cy="1173892"/>
          </a:xfrm>
          <a:noFill/>
          <a:ln/>
        </p:spPr>
        <p:txBody>
          <a:bodyPr lIns="90944" tIns="44645" rIns="90944" bIns="44645" anchor="b">
            <a:normAutofit/>
          </a:bodyPr>
          <a:lstStyle/>
          <a:p>
            <a:pPr eaLnBrk="0" hangingPunct="0"/>
            <a:r>
              <a:rPr lang="en-US" sz="4800" dirty="0"/>
              <a:t>Unavailable K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133600"/>
            <a:ext cx="8153400" cy="3810000"/>
          </a:xfrm>
          <a:prstGeom prst="rect">
            <a:avLst/>
          </a:prstGeom>
          <a:noFill/>
          <a:ln/>
        </p:spPr>
        <p:txBody>
          <a:bodyPr vert="horz" lIns="90944" tIns="44645" rIns="90944" bIns="44645" rtlCol="0">
            <a:no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Mica, feldspar and clay minerals contain 90% to 98%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5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Decompose releasing K</a:t>
            </a:r>
            <a:r>
              <a:rPr kumimoji="0" lang="en-US" sz="36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ions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5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 Plains rich in K compared to eastern states with precipitation &gt;30 inches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Potassium Recommendation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6705600" cy="440141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64432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Corn </a:t>
            </a:r>
            <a:r>
              <a:rPr lang="en-US" sz="1600" dirty="0" err="1" smtClean="0"/>
              <a:t>Suffi</a:t>
            </a:r>
            <a:r>
              <a:rPr lang="en-US" sz="1600" dirty="0" smtClean="0"/>
              <a:t> </a:t>
            </a:r>
            <a:r>
              <a:rPr lang="en-US" sz="1600" dirty="0" err="1" smtClean="0"/>
              <a:t>ciency</a:t>
            </a:r>
            <a:r>
              <a:rPr lang="en-US" sz="1600" dirty="0" smtClean="0"/>
              <a:t> K </a:t>
            </a:r>
            <a:r>
              <a:rPr lang="en-US" sz="1600" dirty="0" err="1" smtClean="0"/>
              <a:t>Rec</a:t>
            </a:r>
            <a:r>
              <a:rPr lang="en-US" sz="1600" dirty="0" smtClean="0"/>
              <a:t> = [ 73 + (Exp. Yield × 0.21) + (</a:t>
            </a:r>
            <a:r>
              <a:rPr lang="en-US" sz="1600" dirty="0" err="1" smtClean="0"/>
              <a:t>Exch</a:t>
            </a:r>
            <a:r>
              <a:rPr lang="en-US" sz="1600" dirty="0" smtClean="0"/>
              <a:t> K × -0.565) + (Exp Yield × </a:t>
            </a:r>
            <a:r>
              <a:rPr lang="en-US" sz="1600" dirty="0" err="1" smtClean="0"/>
              <a:t>Exch</a:t>
            </a:r>
            <a:r>
              <a:rPr lang="en-US" sz="1600" dirty="0" smtClean="0"/>
              <a:t> K × -0.0016) 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K is greater than 130 </a:t>
            </a:r>
            <a:r>
              <a:rPr lang="en-US" sz="3600" dirty="0" err="1" smtClean="0"/>
              <a:t>ppm</a:t>
            </a:r>
            <a:r>
              <a:rPr lang="en-US" sz="3600" dirty="0" smtClean="0"/>
              <a:t> then only a NPK or NPKS starter fertilizer is suggested</a:t>
            </a:r>
          </a:p>
          <a:p>
            <a:endParaRPr lang="en-US" sz="3600" dirty="0" smtClean="0"/>
          </a:p>
          <a:p>
            <a:r>
              <a:rPr lang="en-US" sz="3600" dirty="0" smtClean="0"/>
              <a:t>If K is less than 130 </a:t>
            </a:r>
            <a:r>
              <a:rPr lang="en-US" sz="3600" dirty="0" err="1" smtClean="0"/>
              <a:t>ppm</a:t>
            </a:r>
            <a:r>
              <a:rPr lang="en-US" sz="3600" dirty="0" smtClean="0"/>
              <a:t> then the minimum K Recommendation = 15 Lb K2O/A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Manure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vs</a:t>
            </a:r>
            <a:r>
              <a:rPr lang="en-US" sz="4400" dirty="0">
                <a:latin typeface="+mj-lt"/>
                <a:ea typeface="+mj-ea"/>
                <a:cs typeface="+mj-cs"/>
              </a:rPr>
              <a:t> Fertilizer Nutrients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Large concentration variability.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N-P-K content and crop needs.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Amount of N and P availability shortly after application.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Expensive storage and handling, difficulty for uniform application.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Large </a:t>
            </a:r>
            <a:r>
              <a:rPr lang="en-US" sz="3200" dirty="0">
                <a:latin typeface="Calibri" pitchFamily="34" charset="0"/>
              </a:rPr>
              <a:t>soil-test variability.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Producer's doubts about its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54119" y="1718310"/>
          <a:ext cx="7627850" cy="42252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8766"/>
                <a:gridCol w="1579979"/>
                <a:gridCol w="1262253"/>
                <a:gridCol w="1162284"/>
                <a:gridCol w="1162284"/>
                <a:gridCol w="1162284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% Dry Matter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Total 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NH</a:t>
                      </a:r>
                      <a:r>
                        <a:rPr lang="en-US" sz="3200" u="none" strike="noStrike" baseline="-25000" dirty="0">
                          <a:latin typeface="+mn-lt"/>
                        </a:rPr>
                        <a:t>4</a:t>
                      </a:r>
                      <a:endParaRPr lang="en-US" sz="3200" b="0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P</a:t>
                      </a:r>
                      <a:r>
                        <a:rPr lang="en-US" sz="3200" u="none" strike="noStrike" baseline="-25000" dirty="0">
                          <a:latin typeface="+mn-lt"/>
                        </a:rPr>
                        <a:t>2</a:t>
                      </a:r>
                      <a:r>
                        <a:rPr lang="en-US" sz="3200" u="none" strike="noStrike" dirty="0">
                          <a:latin typeface="+mn-lt"/>
                        </a:rPr>
                        <a:t>O</a:t>
                      </a:r>
                      <a:r>
                        <a:rPr lang="en-US" sz="3200" u="none" strike="noStrike" baseline="-25000" dirty="0">
                          <a:latin typeface="+mn-lt"/>
                        </a:rPr>
                        <a:t>5</a:t>
                      </a:r>
                      <a:endParaRPr lang="en-US" sz="3200" b="0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K</a:t>
                      </a:r>
                      <a:r>
                        <a:rPr lang="en-US" sz="3200" u="none" strike="noStrike" baseline="-25000" dirty="0">
                          <a:latin typeface="+mn-lt"/>
                        </a:rPr>
                        <a:t>2</a:t>
                      </a:r>
                      <a:r>
                        <a:rPr lang="en-US" sz="3200" u="none" strike="noStrike" dirty="0">
                          <a:latin typeface="+mn-lt"/>
                        </a:rPr>
                        <a:t>O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915"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- - - - - - lbs/ton - - - - - -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latin typeface="+mn-lt"/>
                        </a:rPr>
                        <a:t>Dairy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9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4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10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latin typeface="+mn-lt"/>
                        </a:rPr>
                        <a:t>Beef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50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21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18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26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latin typeface="+mn-lt"/>
                        </a:rPr>
                        <a:t>Swine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18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+mn-lt"/>
                        </a:rPr>
                        <a:t>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latin typeface="+mn-lt"/>
                        </a:rPr>
                        <a:t>Poultry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75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56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36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45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+mn-lt"/>
                        </a:rPr>
                        <a:t>34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Manure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vs</a:t>
            </a:r>
            <a:r>
              <a:rPr lang="en-US" sz="4400" dirty="0">
                <a:latin typeface="+mj-lt"/>
                <a:ea typeface="+mj-ea"/>
                <a:cs typeface="+mj-cs"/>
              </a:rPr>
              <a:t> Fertilizer Nutrients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81000"/>
            <a:ext cx="8135938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Manure Nutrient Concentration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8600" y="1219200"/>
          <a:ext cx="8915400" cy="5410200"/>
        </p:xfrm>
        <a:graphic>
          <a:graphicData uri="http://schemas.openxmlformats.org/presentationml/2006/ole">
            <p:oleObj spid="_x0000_s74754" name="Chart" r:id="rId4" imgW="9525000" imgH="50103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27037"/>
            <a:ext cx="84582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Crop Availability of Manure Nutrients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No organic K, all available, no doubt.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Variable proportion of inorganic and organic N, P, and S.  Organic forms must be mineralized to be absorbed.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Mineralization rates vary with the handling method, application method, and climate/field conditions.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N and P availability immediately after application is difficult to predict.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Nutrient Availability in Practice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7663" indent="-34766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All manures are heterogeneous materials, difficult to handle.</a:t>
            </a:r>
          </a:p>
          <a:p>
            <a:pPr marL="347663" indent="-34766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High nutrient variability, difficult to apply uniformly at precise rates, uncertain climatic conditions, high soil-test variability in </a:t>
            </a:r>
            <a:r>
              <a:rPr lang="en-US" sz="3200" dirty="0" err="1">
                <a:latin typeface="+mn-lt"/>
              </a:rPr>
              <a:t>manured</a:t>
            </a:r>
            <a:r>
              <a:rPr lang="en-US" sz="3200" dirty="0">
                <a:latin typeface="+mn-lt"/>
              </a:rPr>
              <a:t> fields.</a:t>
            </a:r>
          </a:p>
          <a:p>
            <a:pPr marL="347663" indent="-34766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This may reduce manure nutrients efficiency compared with fertilizers.</a:t>
            </a:r>
          </a:p>
          <a:p>
            <a:pPr marL="347663" indent="-34766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But careful management pays back.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" y="1447800"/>
            <a:ext cx="61722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Use “pre-application” manure sample lab analysis, but go back and determine the actual nutrient rates applied.</a:t>
            </a:r>
          </a:p>
          <a:p>
            <a:pPr marL="284163" indent="-284163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Calibrate application equipment.</a:t>
            </a:r>
          </a:p>
        </p:txBody>
      </p:sp>
      <p:pic>
        <p:nvPicPr>
          <p:cNvPr id="6" name="Picture 1" descr="E:\POULTRY-MANURE\POULTRY-MANURE\Photos\Poultry Demo\D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1725" y="1371600"/>
            <a:ext cx="28860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6200" y="3962400"/>
            <a:ext cx="8305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Work with N, P, K application rate and not just gal or ton per acre.</a:t>
            </a:r>
          </a:p>
          <a:p>
            <a:pPr marL="284163" indent="-284163"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Know the manure nutrient analysis.</a:t>
            </a:r>
          </a:p>
          <a:p>
            <a:pPr marL="284163" indent="-284163"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Use total manure N to base application rate.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Phosphorus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457200" y="1917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Questions?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95600" y="4203700"/>
            <a:ext cx="2755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Dorivar Ruiz Diaz</a:t>
            </a:r>
          </a:p>
          <a:p>
            <a:pPr algn="ctr"/>
            <a:endParaRPr lang="en-US" sz="2800"/>
          </a:p>
          <a:p>
            <a:pPr algn="ctr"/>
            <a:r>
              <a:rPr lang="en-US" sz="2800">
                <a:hlinkClick r:id="rId3"/>
              </a:rPr>
              <a:t>ruizdiaz@ksu.edu</a:t>
            </a:r>
            <a:endParaRPr lang="en-US" sz="2800"/>
          </a:p>
          <a:p>
            <a:pPr algn="ctr"/>
            <a:r>
              <a:rPr lang="en-US" sz="2800"/>
              <a:t>785-532-6183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 in the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Energy storage and transfer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ATP and ADP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Processes: respiration, photosynthesis, active ion uptake.</a:t>
            </a:r>
          </a:p>
          <a:p>
            <a:pPr marL="403225" lvl="1">
              <a:buFont typeface="Arial" pitchFamily="34" charset="0"/>
              <a:buChar char="•"/>
            </a:pPr>
            <a:r>
              <a:rPr lang="en-US" sz="3200" dirty="0" smtClean="0"/>
              <a:t>DNA constituent</a:t>
            </a:r>
          </a:p>
          <a:p>
            <a:pPr marL="803275" lvl="2"/>
            <a:r>
              <a:rPr lang="en-US" sz="2800" dirty="0" smtClean="0"/>
              <a:t>Required for cell division</a:t>
            </a:r>
          </a:p>
          <a:p>
            <a:pPr marL="803275" lvl="2"/>
            <a:r>
              <a:rPr lang="en-US" sz="2800" dirty="0" smtClean="0"/>
              <a:t>Development of </a:t>
            </a:r>
            <a:r>
              <a:rPr lang="en-US" sz="2800" dirty="0" err="1" smtClean="0"/>
              <a:t>meristematic</a:t>
            </a:r>
            <a:r>
              <a:rPr lang="en-US" sz="2800" dirty="0" smtClean="0"/>
              <a:t> tissue</a:t>
            </a:r>
          </a:p>
          <a:p>
            <a:pPr marL="803275" lvl="2"/>
            <a:r>
              <a:rPr lang="en-US" sz="2800" dirty="0" smtClean="0"/>
              <a:t>Critical early in the life of the plant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solid-phase soil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Fe- Al phosphates</a:t>
            </a:r>
          </a:p>
          <a:p>
            <a:pPr lvl="1"/>
            <a:r>
              <a:rPr lang="en-US" dirty="0" smtClean="0"/>
              <a:t>Occur in acid soils </a:t>
            </a:r>
          </a:p>
          <a:p>
            <a:endParaRPr lang="en-US" dirty="0" smtClean="0"/>
          </a:p>
          <a:p>
            <a:r>
              <a:rPr lang="en-US" dirty="0" smtClean="0"/>
              <a:t>Ca phosphates</a:t>
            </a:r>
          </a:p>
          <a:p>
            <a:pPr lvl="1"/>
            <a:r>
              <a:rPr lang="en-US" dirty="0" smtClean="0"/>
              <a:t>Occurs in neutral and calcareous soils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availability in the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Greater P sorption with 1:1 clay than with 2:1</a:t>
            </a:r>
          </a:p>
          <a:p>
            <a:pPr lvl="1"/>
            <a:r>
              <a:rPr lang="en-US" dirty="0" smtClean="0"/>
              <a:t>Greater potential for positive charge</a:t>
            </a:r>
          </a:p>
          <a:p>
            <a:pPr lvl="1"/>
            <a:r>
              <a:rPr lang="en-US" dirty="0" smtClean="0"/>
              <a:t>Presence of Fe and Al oxides.</a:t>
            </a:r>
          </a:p>
          <a:p>
            <a:r>
              <a:rPr lang="en-US" dirty="0" smtClean="0"/>
              <a:t>Soil pH</a:t>
            </a:r>
          </a:p>
          <a:p>
            <a:pPr lvl="1"/>
            <a:r>
              <a:rPr lang="en-US" dirty="0" smtClean="0"/>
              <a:t>P most available at 5.5-6.5</a:t>
            </a:r>
          </a:p>
          <a:p>
            <a:r>
              <a:rPr lang="en-US" dirty="0" smtClean="0"/>
              <a:t>Organic matter</a:t>
            </a:r>
          </a:p>
          <a:p>
            <a:pPr lvl="1"/>
            <a:r>
              <a:rPr lang="en-US" dirty="0" smtClean="0"/>
              <a:t>Higher P availability w/ high OM (organophosphates complex, Al and Fe coated w/ humus)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4"/>
          <p:cNvSpPr txBox="1">
            <a:spLocks noChangeArrowheads="1"/>
          </p:cNvSpPr>
          <p:nvPr/>
        </p:nvSpPr>
        <p:spPr>
          <a:xfrm>
            <a:off x="820737" y="381000"/>
            <a:ext cx="69516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Plants take up P as: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85"/>
          <p:cNvSpPr txBox="1">
            <a:spLocks noChangeArrowheads="1"/>
          </p:cNvSpPr>
          <p:nvPr/>
        </p:nvSpPr>
        <p:spPr>
          <a:xfrm>
            <a:off x="466725" y="1524000"/>
            <a:ext cx="5019675" cy="498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Primary orthophosphate ion:  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(pH &lt; 7.0)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Secondary orthophosphate ion: HPO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(pH &gt; 8.0)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form most common is a function of soil pH – both equally present at neutral pH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589587" y="1522412"/>
            <a:ext cx="1116013" cy="1068388"/>
            <a:chOff x="367" y="1988"/>
            <a:chExt cx="987" cy="929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367" y="2362"/>
              <a:ext cx="332" cy="328"/>
              <a:chOff x="367" y="2362"/>
              <a:chExt cx="332" cy="328"/>
            </a:xfrm>
          </p:grpSpPr>
          <p:sp>
            <p:nvSpPr>
              <p:cNvPr id="84" name="Oval 32"/>
              <p:cNvSpPr>
                <a:spLocks noChangeArrowheads="1"/>
              </p:cNvSpPr>
              <p:nvPr/>
            </p:nvSpPr>
            <p:spPr bwMode="auto">
              <a:xfrm>
                <a:off x="367" y="2362"/>
                <a:ext cx="332" cy="328"/>
              </a:xfrm>
              <a:prstGeom prst="ellipse">
                <a:avLst/>
              </a:prstGeom>
              <a:solidFill>
                <a:srgbClr val="6B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33"/>
              <p:cNvSpPr>
                <a:spLocks noChangeArrowheads="1"/>
              </p:cNvSpPr>
              <p:nvPr/>
            </p:nvSpPr>
            <p:spPr bwMode="auto">
              <a:xfrm>
                <a:off x="384" y="2372"/>
                <a:ext cx="291" cy="288"/>
              </a:xfrm>
              <a:prstGeom prst="ellipse">
                <a:avLst/>
              </a:pr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34"/>
              <p:cNvSpPr>
                <a:spLocks noChangeArrowheads="1"/>
              </p:cNvSpPr>
              <p:nvPr/>
            </p:nvSpPr>
            <p:spPr bwMode="auto">
              <a:xfrm>
                <a:off x="395" y="2378"/>
                <a:ext cx="256" cy="254"/>
              </a:xfrm>
              <a:prstGeom prst="ellipse">
                <a:avLst/>
              </a:prstGeom>
              <a:solidFill>
                <a:srgbClr val="D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35"/>
              <p:cNvSpPr>
                <a:spLocks noChangeArrowheads="1"/>
              </p:cNvSpPr>
              <p:nvPr/>
            </p:nvSpPr>
            <p:spPr bwMode="auto">
              <a:xfrm>
                <a:off x="410" y="2384"/>
                <a:ext cx="212" cy="218"/>
              </a:xfrm>
              <a:prstGeom prst="ellipse">
                <a:avLst/>
              </a:prstGeom>
              <a:solidFill>
                <a:srgbClr val="EA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36"/>
              <p:cNvSpPr>
                <a:spLocks noChangeArrowheads="1"/>
              </p:cNvSpPr>
              <p:nvPr/>
            </p:nvSpPr>
            <p:spPr bwMode="auto">
              <a:xfrm>
                <a:off x="426" y="2390"/>
                <a:ext cx="176" cy="182"/>
              </a:xfrm>
              <a:prstGeom prst="ellipse">
                <a:avLst/>
              </a:prstGeom>
              <a:solidFill>
                <a:srgbClr val="FF24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37"/>
              <p:cNvSpPr>
                <a:spLocks noChangeArrowheads="1"/>
              </p:cNvSpPr>
              <p:nvPr/>
            </p:nvSpPr>
            <p:spPr bwMode="auto">
              <a:xfrm>
                <a:off x="439" y="2402"/>
                <a:ext cx="141" cy="138"/>
              </a:xfrm>
              <a:prstGeom prst="ellipse">
                <a:avLst/>
              </a:prstGeom>
              <a:solidFill>
                <a:srgbClr val="FF6A6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38"/>
              <p:cNvSpPr>
                <a:spLocks noChangeArrowheads="1"/>
              </p:cNvSpPr>
              <p:nvPr/>
            </p:nvSpPr>
            <p:spPr bwMode="auto">
              <a:xfrm>
                <a:off x="452" y="2412"/>
                <a:ext cx="110" cy="106"/>
              </a:xfrm>
              <a:prstGeom prst="ellipse">
                <a:avLst/>
              </a:prstGeom>
              <a:solidFill>
                <a:srgbClr val="FF9D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009" y="2356"/>
              <a:ext cx="332" cy="328"/>
              <a:chOff x="1009" y="2356"/>
              <a:chExt cx="332" cy="328"/>
            </a:xfrm>
          </p:grpSpPr>
          <p:sp>
            <p:nvSpPr>
              <p:cNvPr id="77" name="Oval 40"/>
              <p:cNvSpPr>
                <a:spLocks noChangeArrowheads="1"/>
              </p:cNvSpPr>
              <p:nvPr/>
            </p:nvSpPr>
            <p:spPr bwMode="auto">
              <a:xfrm>
                <a:off x="1009" y="2356"/>
                <a:ext cx="332" cy="328"/>
              </a:xfrm>
              <a:prstGeom prst="ellipse">
                <a:avLst/>
              </a:prstGeom>
              <a:solidFill>
                <a:srgbClr val="6B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41"/>
              <p:cNvSpPr>
                <a:spLocks noChangeArrowheads="1"/>
              </p:cNvSpPr>
              <p:nvPr/>
            </p:nvSpPr>
            <p:spPr bwMode="auto">
              <a:xfrm>
                <a:off x="1025" y="2366"/>
                <a:ext cx="291" cy="288"/>
              </a:xfrm>
              <a:prstGeom prst="ellipse">
                <a:avLst/>
              </a:pr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42"/>
              <p:cNvSpPr>
                <a:spLocks noChangeArrowheads="1"/>
              </p:cNvSpPr>
              <p:nvPr/>
            </p:nvSpPr>
            <p:spPr bwMode="auto">
              <a:xfrm>
                <a:off x="1037" y="2372"/>
                <a:ext cx="255" cy="254"/>
              </a:xfrm>
              <a:prstGeom prst="ellipse">
                <a:avLst/>
              </a:prstGeom>
              <a:solidFill>
                <a:srgbClr val="D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43"/>
              <p:cNvSpPr>
                <a:spLocks noChangeArrowheads="1"/>
              </p:cNvSpPr>
              <p:nvPr/>
            </p:nvSpPr>
            <p:spPr bwMode="auto">
              <a:xfrm>
                <a:off x="1051" y="2378"/>
                <a:ext cx="213" cy="218"/>
              </a:xfrm>
              <a:prstGeom prst="ellipse">
                <a:avLst/>
              </a:prstGeom>
              <a:solidFill>
                <a:srgbClr val="EA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44"/>
              <p:cNvSpPr>
                <a:spLocks noChangeArrowheads="1"/>
              </p:cNvSpPr>
              <p:nvPr/>
            </p:nvSpPr>
            <p:spPr bwMode="auto">
              <a:xfrm>
                <a:off x="1067" y="2384"/>
                <a:ext cx="176" cy="182"/>
              </a:xfrm>
              <a:prstGeom prst="ellipse">
                <a:avLst/>
              </a:prstGeom>
              <a:solidFill>
                <a:srgbClr val="FF24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45"/>
              <p:cNvSpPr>
                <a:spLocks noChangeArrowheads="1"/>
              </p:cNvSpPr>
              <p:nvPr/>
            </p:nvSpPr>
            <p:spPr bwMode="auto">
              <a:xfrm>
                <a:off x="1080" y="2396"/>
                <a:ext cx="141" cy="138"/>
              </a:xfrm>
              <a:prstGeom prst="ellipse">
                <a:avLst/>
              </a:prstGeom>
              <a:solidFill>
                <a:srgbClr val="FF6A6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46"/>
              <p:cNvSpPr>
                <a:spLocks noChangeArrowheads="1"/>
              </p:cNvSpPr>
              <p:nvPr/>
            </p:nvSpPr>
            <p:spPr bwMode="auto">
              <a:xfrm>
                <a:off x="1094" y="2406"/>
                <a:ext cx="109" cy="106"/>
              </a:xfrm>
              <a:prstGeom prst="ellipse">
                <a:avLst/>
              </a:prstGeom>
              <a:solidFill>
                <a:srgbClr val="FF9D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1172" y="2495"/>
              <a:ext cx="182" cy="172"/>
              <a:chOff x="1172" y="2495"/>
              <a:chExt cx="182" cy="172"/>
            </a:xfrm>
          </p:grpSpPr>
          <p:sp>
            <p:nvSpPr>
              <p:cNvPr id="70" name="Oval 48"/>
              <p:cNvSpPr>
                <a:spLocks noChangeArrowheads="1"/>
              </p:cNvSpPr>
              <p:nvPr/>
            </p:nvSpPr>
            <p:spPr bwMode="auto">
              <a:xfrm>
                <a:off x="1172" y="2495"/>
                <a:ext cx="182" cy="172"/>
              </a:xfrm>
              <a:prstGeom prst="ellipse">
                <a:avLst/>
              </a:prstGeom>
              <a:solidFill>
                <a:srgbClr val="0066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49"/>
              <p:cNvSpPr>
                <a:spLocks noChangeArrowheads="1"/>
              </p:cNvSpPr>
              <p:nvPr/>
            </p:nvSpPr>
            <p:spPr bwMode="auto">
              <a:xfrm>
                <a:off x="1179" y="2498"/>
                <a:ext cx="163" cy="153"/>
              </a:xfrm>
              <a:prstGeom prst="ellipse">
                <a:avLst/>
              </a:prstGeom>
              <a:solidFill>
                <a:srgbClr val="00AF0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50"/>
              <p:cNvSpPr>
                <a:spLocks noChangeArrowheads="1"/>
              </p:cNvSpPr>
              <p:nvPr/>
            </p:nvSpPr>
            <p:spPr bwMode="auto">
              <a:xfrm>
                <a:off x="1186" y="2502"/>
                <a:ext cx="144" cy="134"/>
              </a:xfrm>
              <a:prstGeom prst="ellipse">
                <a:avLst/>
              </a:prstGeom>
              <a:solidFill>
                <a:srgbClr val="56D7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51"/>
              <p:cNvSpPr>
                <a:spLocks noChangeArrowheads="1"/>
              </p:cNvSpPr>
              <p:nvPr/>
            </p:nvSpPr>
            <p:spPr bwMode="auto">
              <a:xfrm>
                <a:off x="1194" y="2505"/>
                <a:ext cx="119" cy="115"/>
              </a:xfrm>
              <a:prstGeom prst="ellipse">
                <a:avLst/>
              </a:prstGeom>
              <a:solidFill>
                <a:srgbClr val="59EB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2"/>
              <p:cNvSpPr>
                <a:spLocks noChangeArrowheads="1"/>
              </p:cNvSpPr>
              <p:nvPr/>
            </p:nvSpPr>
            <p:spPr bwMode="auto">
              <a:xfrm>
                <a:off x="1203" y="2508"/>
                <a:ext cx="98" cy="96"/>
              </a:xfrm>
              <a:prstGeom prst="ellipse">
                <a:avLst/>
              </a:prstGeom>
              <a:solidFill>
                <a:srgbClr val="3DFE2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3"/>
              <p:cNvSpPr>
                <a:spLocks noChangeArrowheads="1"/>
              </p:cNvSpPr>
              <p:nvPr/>
            </p:nvSpPr>
            <p:spPr bwMode="auto">
              <a:xfrm>
                <a:off x="1210" y="2514"/>
                <a:ext cx="79" cy="73"/>
              </a:xfrm>
              <a:prstGeom prst="ellipse">
                <a:avLst/>
              </a:prstGeom>
              <a:solidFill>
                <a:srgbClr val="86FF6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4"/>
              <p:cNvSpPr>
                <a:spLocks noChangeArrowheads="1"/>
              </p:cNvSpPr>
              <p:nvPr/>
            </p:nvSpPr>
            <p:spPr bwMode="auto">
              <a:xfrm>
                <a:off x="1218" y="2521"/>
                <a:ext cx="60" cy="55"/>
              </a:xfrm>
              <a:prstGeom prst="ellipse">
                <a:avLst/>
              </a:prstGeom>
              <a:solidFill>
                <a:srgbClr val="B1FF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905" y="2430"/>
              <a:ext cx="185" cy="71"/>
              <a:chOff x="905" y="2430"/>
              <a:chExt cx="185" cy="71"/>
            </a:xfrm>
          </p:grpSpPr>
          <p:sp>
            <p:nvSpPr>
              <p:cNvPr id="65" name="AutoShape 56"/>
              <p:cNvSpPr>
                <a:spLocks noChangeArrowheads="1"/>
              </p:cNvSpPr>
              <p:nvPr/>
            </p:nvSpPr>
            <p:spPr bwMode="auto">
              <a:xfrm rot="1140000">
                <a:off x="914" y="2430"/>
                <a:ext cx="176" cy="71"/>
              </a:xfrm>
              <a:prstGeom prst="roundRect">
                <a:avLst>
                  <a:gd name="adj" fmla="val 12495"/>
                </a:avLst>
              </a:pr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57"/>
              <p:cNvSpPr>
                <a:spLocks noChangeArrowheads="1"/>
              </p:cNvSpPr>
              <p:nvPr/>
            </p:nvSpPr>
            <p:spPr bwMode="auto">
              <a:xfrm rot="1140000">
                <a:off x="913" y="2438"/>
                <a:ext cx="177" cy="61"/>
              </a:xfrm>
              <a:prstGeom prst="roundRect">
                <a:avLst>
                  <a:gd name="adj" fmla="val 12495"/>
                </a:avLst>
              </a:pr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58"/>
              <p:cNvSpPr>
                <a:spLocks noChangeArrowheads="1"/>
              </p:cNvSpPr>
              <p:nvPr/>
            </p:nvSpPr>
            <p:spPr bwMode="auto">
              <a:xfrm rot="1140000">
                <a:off x="912" y="2449"/>
                <a:ext cx="178" cy="50"/>
              </a:xfrm>
              <a:prstGeom prst="roundRect">
                <a:avLst>
                  <a:gd name="adj" fmla="val 12495"/>
                </a:avLst>
              </a:pr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AutoShape 59"/>
              <p:cNvSpPr>
                <a:spLocks noChangeArrowheads="1"/>
              </p:cNvSpPr>
              <p:nvPr/>
            </p:nvSpPr>
            <p:spPr bwMode="auto">
              <a:xfrm rot="1140000">
                <a:off x="910" y="2467"/>
                <a:ext cx="177" cy="31"/>
              </a:xfrm>
              <a:prstGeom prst="roundRect">
                <a:avLst>
                  <a:gd name="adj" fmla="val 12495"/>
                </a:avLst>
              </a:pr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60"/>
              <p:cNvSpPr>
                <a:spLocks noChangeArrowheads="1"/>
              </p:cNvSpPr>
              <p:nvPr/>
            </p:nvSpPr>
            <p:spPr bwMode="auto">
              <a:xfrm rot="1140000">
                <a:off x="905" y="2481"/>
                <a:ext cx="181" cy="17"/>
              </a:xfrm>
              <a:prstGeom prst="roundRect">
                <a:avLst>
                  <a:gd name="adj" fmla="val 12495"/>
                </a:avLst>
              </a:pr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61"/>
            <p:cNvGrpSpPr>
              <a:grpSpLocks/>
            </p:cNvGrpSpPr>
            <p:nvPr/>
          </p:nvGrpSpPr>
          <p:grpSpPr bwMode="auto">
            <a:xfrm>
              <a:off x="620" y="2423"/>
              <a:ext cx="155" cy="69"/>
              <a:chOff x="620" y="2423"/>
              <a:chExt cx="155" cy="69"/>
            </a:xfrm>
          </p:grpSpPr>
          <p:sp>
            <p:nvSpPr>
              <p:cNvPr id="60" name="AutoShape 62"/>
              <p:cNvSpPr>
                <a:spLocks noChangeArrowheads="1"/>
              </p:cNvSpPr>
              <p:nvPr/>
            </p:nvSpPr>
            <p:spPr bwMode="auto">
              <a:xfrm rot="20580000" flipH="1">
                <a:off x="622" y="2423"/>
                <a:ext cx="148" cy="68"/>
              </a:xfrm>
              <a:prstGeom prst="roundRect">
                <a:avLst>
                  <a:gd name="adj" fmla="val 12495"/>
                </a:avLst>
              </a:pr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63"/>
              <p:cNvSpPr>
                <a:spLocks noChangeArrowheads="1"/>
              </p:cNvSpPr>
              <p:nvPr/>
            </p:nvSpPr>
            <p:spPr bwMode="auto">
              <a:xfrm rot="20580000" flipH="1">
                <a:off x="620" y="2432"/>
                <a:ext cx="152" cy="57"/>
              </a:xfrm>
              <a:prstGeom prst="roundRect">
                <a:avLst>
                  <a:gd name="adj" fmla="val 12495"/>
                </a:avLst>
              </a:pr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64"/>
              <p:cNvSpPr>
                <a:spLocks noChangeArrowheads="1"/>
              </p:cNvSpPr>
              <p:nvPr/>
            </p:nvSpPr>
            <p:spPr bwMode="auto">
              <a:xfrm rot="20580000" flipH="1">
                <a:off x="623" y="2443"/>
                <a:ext cx="149" cy="48"/>
              </a:xfrm>
              <a:prstGeom prst="roundRect">
                <a:avLst>
                  <a:gd name="adj" fmla="val 12495"/>
                </a:avLst>
              </a:pr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65"/>
              <p:cNvSpPr>
                <a:spLocks noChangeArrowheads="1"/>
              </p:cNvSpPr>
              <p:nvPr/>
            </p:nvSpPr>
            <p:spPr bwMode="auto">
              <a:xfrm rot="20580000" flipH="1">
                <a:off x="623" y="2461"/>
                <a:ext cx="151" cy="30"/>
              </a:xfrm>
              <a:prstGeom prst="roundRect">
                <a:avLst>
                  <a:gd name="adj" fmla="val 12495"/>
                </a:avLst>
              </a:pr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utoShape 66"/>
              <p:cNvSpPr>
                <a:spLocks noChangeArrowheads="1"/>
              </p:cNvSpPr>
              <p:nvPr/>
            </p:nvSpPr>
            <p:spPr bwMode="auto">
              <a:xfrm rot="20580000" flipH="1">
                <a:off x="627" y="2473"/>
                <a:ext cx="148" cy="19"/>
              </a:xfrm>
              <a:prstGeom prst="roundRect">
                <a:avLst>
                  <a:gd name="adj" fmla="val 12495"/>
                </a:avLst>
              </a:pr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67"/>
            <p:cNvGrpSpPr>
              <a:grpSpLocks/>
            </p:cNvGrpSpPr>
            <p:nvPr/>
          </p:nvGrpSpPr>
          <p:grpSpPr bwMode="auto">
            <a:xfrm>
              <a:off x="731" y="2332"/>
              <a:ext cx="235" cy="208"/>
              <a:chOff x="731" y="2332"/>
              <a:chExt cx="235" cy="208"/>
            </a:xfrm>
          </p:grpSpPr>
          <p:sp>
            <p:nvSpPr>
              <p:cNvPr id="53" name="Oval 68"/>
              <p:cNvSpPr>
                <a:spLocks noChangeArrowheads="1"/>
              </p:cNvSpPr>
              <p:nvPr/>
            </p:nvSpPr>
            <p:spPr bwMode="auto">
              <a:xfrm>
                <a:off x="731" y="2332"/>
                <a:ext cx="235" cy="208"/>
              </a:xfrm>
              <a:prstGeom prst="ellipse">
                <a:avLst/>
              </a:prstGeom>
              <a:solidFill>
                <a:srgbClr val="796C0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69"/>
              <p:cNvSpPr>
                <a:spLocks noChangeArrowheads="1"/>
              </p:cNvSpPr>
              <p:nvPr/>
            </p:nvSpPr>
            <p:spPr bwMode="auto">
              <a:xfrm>
                <a:off x="742" y="2337"/>
                <a:ext cx="208" cy="185"/>
              </a:xfrm>
              <a:prstGeom prst="ellipse">
                <a:avLst/>
              </a:prstGeom>
              <a:solidFill>
                <a:srgbClr val="AE9C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70"/>
              <p:cNvSpPr>
                <a:spLocks noChangeArrowheads="1"/>
              </p:cNvSpPr>
              <p:nvPr/>
            </p:nvSpPr>
            <p:spPr bwMode="auto">
              <a:xfrm>
                <a:off x="751" y="2341"/>
                <a:ext cx="182" cy="163"/>
              </a:xfrm>
              <a:prstGeom prst="ellipse">
                <a:avLst/>
              </a:prstGeom>
              <a:solidFill>
                <a:srgbClr val="D7C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71"/>
              <p:cNvSpPr>
                <a:spLocks noChangeArrowheads="1"/>
              </p:cNvSpPr>
              <p:nvPr/>
            </p:nvSpPr>
            <p:spPr bwMode="auto">
              <a:xfrm>
                <a:off x="760" y="2345"/>
                <a:ext cx="152" cy="140"/>
              </a:xfrm>
              <a:prstGeom prst="ellipse">
                <a:avLst/>
              </a:prstGeom>
              <a:solidFill>
                <a:srgbClr val="E9D00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72"/>
              <p:cNvSpPr>
                <a:spLocks noChangeArrowheads="1"/>
              </p:cNvSpPr>
              <p:nvPr/>
            </p:nvSpPr>
            <p:spPr bwMode="auto">
              <a:xfrm>
                <a:off x="772" y="2349"/>
                <a:ext cx="125" cy="117"/>
              </a:xfrm>
              <a:prstGeom prst="ellipse">
                <a:avLst/>
              </a:prstGeom>
              <a:solidFill>
                <a:srgbClr val="FFE8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73"/>
              <p:cNvSpPr>
                <a:spLocks noChangeArrowheads="1"/>
              </p:cNvSpPr>
              <p:nvPr/>
            </p:nvSpPr>
            <p:spPr bwMode="auto">
              <a:xfrm>
                <a:off x="781" y="2356"/>
                <a:ext cx="101" cy="89"/>
              </a:xfrm>
              <a:prstGeom prst="ellipse">
                <a:avLst/>
              </a:prstGeom>
              <a:solidFill>
                <a:srgbClr val="FFFA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74"/>
              <p:cNvSpPr>
                <a:spLocks noChangeArrowheads="1"/>
              </p:cNvSpPr>
              <p:nvPr/>
            </p:nvSpPr>
            <p:spPr bwMode="auto">
              <a:xfrm>
                <a:off x="791" y="2363"/>
                <a:ext cx="78" cy="68"/>
              </a:xfrm>
              <a:prstGeom prst="ellipse">
                <a:avLst/>
              </a:prstGeom>
              <a:solidFill>
                <a:srgbClr val="FFF8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75"/>
            <p:cNvGrpSpPr>
              <a:grpSpLocks/>
            </p:cNvGrpSpPr>
            <p:nvPr/>
          </p:nvGrpSpPr>
          <p:grpSpPr bwMode="auto">
            <a:xfrm>
              <a:off x="812" y="2226"/>
              <a:ext cx="75" cy="146"/>
              <a:chOff x="812" y="2226"/>
              <a:chExt cx="75" cy="146"/>
            </a:xfrm>
          </p:grpSpPr>
          <p:sp>
            <p:nvSpPr>
              <p:cNvPr id="48" name="AutoShape 76"/>
              <p:cNvSpPr>
                <a:spLocks noChangeArrowheads="1"/>
              </p:cNvSpPr>
              <p:nvPr/>
            </p:nvSpPr>
            <p:spPr bwMode="auto">
              <a:xfrm>
                <a:off x="812" y="2226"/>
                <a:ext cx="75" cy="145"/>
              </a:xfrm>
              <a:prstGeom prst="roundRect">
                <a:avLst>
                  <a:gd name="adj" fmla="val 12495"/>
                </a:avLst>
              </a:pr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77"/>
              <p:cNvSpPr>
                <a:spLocks noChangeArrowheads="1"/>
              </p:cNvSpPr>
              <p:nvPr/>
            </p:nvSpPr>
            <p:spPr bwMode="auto">
              <a:xfrm>
                <a:off x="813" y="2226"/>
                <a:ext cx="64" cy="145"/>
              </a:xfrm>
              <a:prstGeom prst="roundRect">
                <a:avLst>
                  <a:gd name="adj" fmla="val 12495"/>
                </a:avLst>
              </a:pr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78"/>
              <p:cNvSpPr>
                <a:spLocks noChangeArrowheads="1"/>
              </p:cNvSpPr>
              <p:nvPr/>
            </p:nvSpPr>
            <p:spPr bwMode="auto">
              <a:xfrm>
                <a:off x="812" y="2226"/>
                <a:ext cx="51" cy="145"/>
              </a:xfrm>
              <a:prstGeom prst="roundRect">
                <a:avLst>
                  <a:gd name="adj" fmla="val 12495"/>
                </a:avLst>
              </a:pr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79"/>
              <p:cNvSpPr>
                <a:spLocks noChangeArrowheads="1"/>
              </p:cNvSpPr>
              <p:nvPr/>
            </p:nvSpPr>
            <p:spPr bwMode="auto">
              <a:xfrm>
                <a:off x="813" y="2227"/>
                <a:ext cx="32" cy="145"/>
              </a:xfrm>
              <a:prstGeom prst="roundRect">
                <a:avLst>
                  <a:gd name="adj" fmla="val 12495"/>
                </a:avLst>
              </a:pr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80"/>
              <p:cNvSpPr>
                <a:spLocks noChangeArrowheads="1"/>
              </p:cNvSpPr>
              <p:nvPr/>
            </p:nvSpPr>
            <p:spPr bwMode="auto">
              <a:xfrm>
                <a:off x="813" y="2227"/>
                <a:ext cx="16" cy="145"/>
              </a:xfrm>
              <a:prstGeom prst="roundRect">
                <a:avLst>
                  <a:gd name="adj" fmla="val 12495"/>
                </a:avLst>
              </a:pr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677" y="1988"/>
              <a:ext cx="332" cy="328"/>
              <a:chOff x="677" y="1988"/>
              <a:chExt cx="332" cy="328"/>
            </a:xfrm>
          </p:grpSpPr>
          <p:sp>
            <p:nvSpPr>
              <p:cNvPr id="41" name="Oval 82"/>
              <p:cNvSpPr>
                <a:spLocks noChangeArrowheads="1"/>
              </p:cNvSpPr>
              <p:nvPr/>
            </p:nvSpPr>
            <p:spPr bwMode="auto">
              <a:xfrm>
                <a:off x="677" y="1988"/>
                <a:ext cx="332" cy="328"/>
              </a:xfrm>
              <a:prstGeom prst="ellipse">
                <a:avLst/>
              </a:prstGeom>
              <a:solidFill>
                <a:srgbClr val="6B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83"/>
              <p:cNvSpPr>
                <a:spLocks noChangeArrowheads="1"/>
              </p:cNvSpPr>
              <p:nvPr/>
            </p:nvSpPr>
            <p:spPr bwMode="auto">
              <a:xfrm>
                <a:off x="693" y="1998"/>
                <a:ext cx="291" cy="288"/>
              </a:xfrm>
              <a:prstGeom prst="ellipse">
                <a:avLst/>
              </a:pr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84"/>
              <p:cNvSpPr>
                <a:spLocks noChangeArrowheads="1"/>
              </p:cNvSpPr>
              <p:nvPr/>
            </p:nvSpPr>
            <p:spPr bwMode="auto">
              <a:xfrm>
                <a:off x="706" y="2004"/>
                <a:ext cx="254" cy="254"/>
              </a:xfrm>
              <a:prstGeom prst="ellipse">
                <a:avLst/>
              </a:prstGeom>
              <a:solidFill>
                <a:srgbClr val="D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85"/>
              <p:cNvSpPr>
                <a:spLocks noChangeArrowheads="1"/>
              </p:cNvSpPr>
              <p:nvPr/>
            </p:nvSpPr>
            <p:spPr bwMode="auto">
              <a:xfrm>
                <a:off x="719" y="2010"/>
                <a:ext cx="213" cy="218"/>
              </a:xfrm>
              <a:prstGeom prst="ellipse">
                <a:avLst/>
              </a:prstGeom>
              <a:solidFill>
                <a:srgbClr val="EA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86"/>
              <p:cNvSpPr>
                <a:spLocks noChangeArrowheads="1"/>
              </p:cNvSpPr>
              <p:nvPr/>
            </p:nvSpPr>
            <p:spPr bwMode="auto">
              <a:xfrm>
                <a:off x="735" y="2016"/>
                <a:ext cx="177" cy="182"/>
              </a:xfrm>
              <a:prstGeom prst="ellipse">
                <a:avLst/>
              </a:prstGeom>
              <a:solidFill>
                <a:srgbClr val="FF24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87"/>
              <p:cNvSpPr>
                <a:spLocks noChangeArrowheads="1"/>
              </p:cNvSpPr>
              <p:nvPr/>
            </p:nvSpPr>
            <p:spPr bwMode="auto">
              <a:xfrm>
                <a:off x="748" y="2028"/>
                <a:ext cx="141" cy="138"/>
              </a:xfrm>
              <a:prstGeom prst="ellipse">
                <a:avLst/>
              </a:prstGeom>
              <a:solidFill>
                <a:srgbClr val="FF6A6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88"/>
              <p:cNvSpPr>
                <a:spLocks noChangeArrowheads="1"/>
              </p:cNvSpPr>
              <p:nvPr/>
            </p:nvSpPr>
            <p:spPr bwMode="auto">
              <a:xfrm>
                <a:off x="762" y="2038"/>
                <a:ext cx="109" cy="106"/>
              </a:xfrm>
              <a:prstGeom prst="ellipse">
                <a:avLst/>
              </a:prstGeom>
              <a:solidFill>
                <a:srgbClr val="FF9D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89"/>
            <p:cNvGrpSpPr>
              <a:grpSpLocks/>
            </p:cNvGrpSpPr>
            <p:nvPr/>
          </p:nvGrpSpPr>
          <p:grpSpPr bwMode="auto">
            <a:xfrm>
              <a:off x="812" y="2499"/>
              <a:ext cx="75" cy="122"/>
              <a:chOff x="812" y="2499"/>
              <a:chExt cx="75" cy="122"/>
            </a:xfrm>
          </p:grpSpPr>
          <p:sp>
            <p:nvSpPr>
              <p:cNvPr id="36" name="AutoShape 90"/>
              <p:cNvSpPr>
                <a:spLocks noChangeArrowheads="1"/>
              </p:cNvSpPr>
              <p:nvPr/>
            </p:nvSpPr>
            <p:spPr bwMode="auto">
              <a:xfrm>
                <a:off x="812" y="2499"/>
                <a:ext cx="75" cy="121"/>
              </a:xfrm>
              <a:prstGeom prst="roundRect">
                <a:avLst>
                  <a:gd name="adj" fmla="val 12495"/>
                </a:avLst>
              </a:pr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91"/>
              <p:cNvSpPr>
                <a:spLocks noChangeArrowheads="1"/>
              </p:cNvSpPr>
              <p:nvPr/>
            </p:nvSpPr>
            <p:spPr bwMode="auto">
              <a:xfrm>
                <a:off x="813" y="2499"/>
                <a:ext cx="64" cy="121"/>
              </a:xfrm>
              <a:prstGeom prst="roundRect">
                <a:avLst>
                  <a:gd name="adj" fmla="val 12495"/>
                </a:avLst>
              </a:pr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92"/>
              <p:cNvSpPr>
                <a:spLocks noChangeArrowheads="1"/>
              </p:cNvSpPr>
              <p:nvPr/>
            </p:nvSpPr>
            <p:spPr bwMode="auto">
              <a:xfrm>
                <a:off x="812" y="2499"/>
                <a:ext cx="51" cy="121"/>
              </a:xfrm>
              <a:prstGeom prst="roundRect">
                <a:avLst>
                  <a:gd name="adj" fmla="val 12495"/>
                </a:avLst>
              </a:pr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93"/>
              <p:cNvSpPr>
                <a:spLocks noChangeArrowheads="1"/>
              </p:cNvSpPr>
              <p:nvPr/>
            </p:nvSpPr>
            <p:spPr bwMode="auto">
              <a:xfrm>
                <a:off x="813" y="2500"/>
                <a:ext cx="32" cy="121"/>
              </a:xfrm>
              <a:prstGeom prst="roundRect">
                <a:avLst>
                  <a:gd name="adj" fmla="val 12495"/>
                </a:avLst>
              </a:pr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94"/>
              <p:cNvSpPr>
                <a:spLocks noChangeArrowheads="1"/>
              </p:cNvSpPr>
              <p:nvPr/>
            </p:nvSpPr>
            <p:spPr bwMode="auto">
              <a:xfrm>
                <a:off x="813" y="2500"/>
                <a:ext cx="16" cy="121"/>
              </a:xfrm>
              <a:prstGeom prst="roundRect">
                <a:avLst>
                  <a:gd name="adj" fmla="val 12495"/>
                </a:avLst>
              </a:pr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5"/>
            <p:cNvGrpSpPr>
              <a:grpSpLocks/>
            </p:cNvGrpSpPr>
            <p:nvPr/>
          </p:nvGrpSpPr>
          <p:grpSpPr bwMode="auto">
            <a:xfrm>
              <a:off x="683" y="2589"/>
              <a:ext cx="332" cy="328"/>
              <a:chOff x="683" y="2589"/>
              <a:chExt cx="332" cy="328"/>
            </a:xfrm>
          </p:grpSpPr>
          <p:sp>
            <p:nvSpPr>
              <p:cNvPr id="29" name="Oval 96"/>
              <p:cNvSpPr>
                <a:spLocks noChangeArrowheads="1"/>
              </p:cNvSpPr>
              <p:nvPr/>
            </p:nvSpPr>
            <p:spPr bwMode="auto">
              <a:xfrm>
                <a:off x="683" y="2589"/>
                <a:ext cx="332" cy="328"/>
              </a:xfrm>
              <a:prstGeom prst="ellipse">
                <a:avLst/>
              </a:prstGeom>
              <a:solidFill>
                <a:srgbClr val="6B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97"/>
              <p:cNvSpPr>
                <a:spLocks noChangeArrowheads="1"/>
              </p:cNvSpPr>
              <p:nvPr/>
            </p:nvSpPr>
            <p:spPr bwMode="auto">
              <a:xfrm>
                <a:off x="699" y="2599"/>
                <a:ext cx="292" cy="288"/>
              </a:xfrm>
              <a:prstGeom prst="ellipse">
                <a:avLst/>
              </a:pr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98"/>
              <p:cNvSpPr>
                <a:spLocks noChangeArrowheads="1"/>
              </p:cNvSpPr>
              <p:nvPr/>
            </p:nvSpPr>
            <p:spPr bwMode="auto">
              <a:xfrm>
                <a:off x="711" y="2605"/>
                <a:ext cx="255" cy="254"/>
              </a:xfrm>
              <a:prstGeom prst="ellipse">
                <a:avLst/>
              </a:prstGeom>
              <a:solidFill>
                <a:srgbClr val="D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99"/>
              <p:cNvSpPr>
                <a:spLocks noChangeArrowheads="1"/>
              </p:cNvSpPr>
              <p:nvPr/>
            </p:nvSpPr>
            <p:spPr bwMode="auto">
              <a:xfrm>
                <a:off x="725" y="2611"/>
                <a:ext cx="213" cy="218"/>
              </a:xfrm>
              <a:prstGeom prst="ellipse">
                <a:avLst/>
              </a:prstGeom>
              <a:solidFill>
                <a:srgbClr val="EA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00"/>
              <p:cNvSpPr>
                <a:spLocks noChangeArrowheads="1"/>
              </p:cNvSpPr>
              <p:nvPr/>
            </p:nvSpPr>
            <p:spPr bwMode="auto">
              <a:xfrm>
                <a:off x="742" y="2617"/>
                <a:ext cx="176" cy="182"/>
              </a:xfrm>
              <a:prstGeom prst="ellipse">
                <a:avLst/>
              </a:prstGeom>
              <a:solidFill>
                <a:srgbClr val="FF24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101"/>
              <p:cNvSpPr>
                <a:spLocks noChangeArrowheads="1"/>
              </p:cNvSpPr>
              <p:nvPr/>
            </p:nvSpPr>
            <p:spPr bwMode="auto">
              <a:xfrm>
                <a:off x="754" y="2629"/>
                <a:ext cx="141" cy="138"/>
              </a:xfrm>
              <a:prstGeom prst="ellipse">
                <a:avLst/>
              </a:prstGeom>
              <a:solidFill>
                <a:srgbClr val="FF6A6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102"/>
              <p:cNvSpPr>
                <a:spLocks noChangeArrowheads="1"/>
              </p:cNvSpPr>
              <p:nvPr/>
            </p:nvSpPr>
            <p:spPr bwMode="auto">
              <a:xfrm>
                <a:off x="768" y="2639"/>
                <a:ext cx="109" cy="106"/>
              </a:xfrm>
              <a:prstGeom prst="ellipse">
                <a:avLst/>
              </a:prstGeom>
              <a:solidFill>
                <a:srgbClr val="FF9D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3"/>
            <p:cNvGrpSpPr>
              <a:grpSpLocks/>
            </p:cNvGrpSpPr>
            <p:nvPr/>
          </p:nvGrpSpPr>
          <p:grpSpPr bwMode="auto">
            <a:xfrm>
              <a:off x="672" y="2693"/>
              <a:ext cx="183" cy="172"/>
              <a:chOff x="672" y="2693"/>
              <a:chExt cx="183" cy="172"/>
            </a:xfrm>
          </p:grpSpPr>
          <p:sp>
            <p:nvSpPr>
              <p:cNvPr id="22" name="Oval 104"/>
              <p:cNvSpPr>
                <a:spLocks noChangeArrowheads="1"/>
              </p:cNvSpPr>
              <p:nvPr/>
            </p:nvSpPr>
            <p:spPr bwMode="auto">
              <a:xfrm>
                <a:off x="672" y="2693"/>
                <a:ext cx="183" cy="172"/>
              </a:xfrm>
              <a:prstGeom prst="ellipse">
                <a:avLst/>
              </a:prstGeom>
              <a:solidFill>
                <a:srgbClr val="0066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05"/>
              <p:cNvSpPr>
                <a:spLocks noChangeArrowheads="1"/>
              </p:cNvSpPr>
              <p:nvPr/>
            </p:nvSpPr>
            <p:spPr bwMode="auto">
              <a:xfrm>
                <a:off x="680" y="2696"/>
                <a:ext cx="163" cy="153"/>
              </a:xfrm>
              <a:prstGeom prst="ellipse">
                <a:avLst/>
              </a:prstGeom>
              <a:solidFill>
                <a:srgbClr val="00AF0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06"/>
              <p:cNvSpPr>
                <a:spLocks noChangeArrowheads="1"/>
              </p:cNvSpPr>
              <p:nvPr/>
            </p:nvSpPr>
            <p:spPr bwMode="auto">
              <a:xfrm>
                <a:off x="686" y="2700"/>
                <a:ext cx="144" cy="134"/>
              </a:xfrm>
              <a:prstGeom prst="ellipse">
                <a:avLst/>
              </a:prstGeom>
              <a:solidFill>
                <a:srgbClr val="56D7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07"/>
              <p:cNvSpPr>
                <a:spLocks noChangeArrowheads="1"/>
              </p:cNvSpPr>
              <p:nvPr/>
            </p:nvSpPr>
            <p:spPr bwMode="auto">
              <a:xfrm>
                <a:off x="694" y="2703"/>
                <a:ext cx="120" cy="115"/>
              </a:xfrm>
              <a:prstGeom prst="ellipse">
                <a:avLst/>
              </a:prstGeom>
              <a:solidFill>
                <a:srgbClr val="59EB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08"/>
              <p:cNvSpPr>
                <a:spLocks noChangeArrowheads="1"/>
              </p:cNvSpPr>
              <p:nvPr/>
            </p:nvSpPr>
            <p:spPr bwMode="auto">
              <a:xfrm>
                <a:off x="703" y="2706"/>
                <a:ext cx="98" cy="96"/>
              </a:xfrm>
              <a:prstGeom prst="ellipse">
                <a:avLst/>
              </a:prstGeom>
              <a:solidFill>
                <a:srgbClr val="3DFE2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109"/>
              <p:cNvSpPr>
                <a:spLocks noChangeArrowheads="1"/>
              </p:cNvSpPr>
              <p:nvPr/>
            </p:nvSpPr>
            <p:spPr bwMode="auto">
              <a:xfrm>
                <a:off x="710" y="2712"/>
                <a:ext cx="79" cy="73"/>
              </a:xfrm>
              <a:prstGeom prst="ellipse">
                <a:avLst/>
              </a:prstGeom>
              <a:solidFill>
                <a:srgbClr val="86FF6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110"/>
              <p:cNvSpPr>
                <a:spLocks noChangeArrowheads="1"/>
              </p:cNvSpPr>
              <p:nvPr/>
            </p:nvSpPr>
            <p:spPr bwMode="auto">
              <a:xfrm>
                <a:off x="718" y="2719"/>
                <a:ext cx="61" cy="55"/>
              </a:xfrm>
              <a:prstGeom prst="ellipse">
                <a:avLst/>
              </a:prstGeom>
              <a:solidFill>
                <a:srgbClr val="B1FF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1" name="Group 111"/>
          <p:cNvGrpSpPr>
            <a:grpSpLocks/>
          </p:cNvGrpSpPr>
          <p:nvPr/>
        </p:nvGrpSpPr>
        <p:grpSpPr bwMode="auto">
          <a:xfrm>
            <a:off x="5257800" y="3046412"/>
            <a:ext cx="1101725" cy="1068388"/>
            <a:chOff x="4819" y="2247"/>
            <a:chExt cx="694" cy="673"/>
          </a:xfrm>
        </p:grpSpPr>
        <p:grpSp>
          <p:nvGrpSpPr>
            <p:cNvPr id="92" name="Group 112"/>
            <p:cNvGrpSpPr>
              <a:grpSpLocks/>
            </p:cNvGrpSpPr>
            <p:nvPr/>
          </p:nvGrpSpPr>
          <p:grpSpPr bwMode="auto">
            <a:xfrm>
              <a:off x="4819" y="2518"/>
              <a:ext cx="236" cy="238"/>
              <a:chOff x="367" y="2362"/>
              <a:chExt cx="332" cy="328"/>
            </a:xfrm>
          </p:grpSpPr>
          <p:sp>
            <p:nvSpPr>
              <p:cNvPr id="157" name="Oval 113"/>
              <p:cNvSpPr>
                <a:spLocks noChangeArrowheads="1"/>
              </p:cNvSpPr>
              <p:nvPr/>
            </p:nvSpPr>
            <p:spPr bwMode="auto">
              <a:xfrm>
                <a:off x="367" y="2362"/>
                <a:ext cx="332" cy="328"/>
              </a:xfrm>
              <a:prstGeom prst="ellipse">
                <a:avLst/>
              </a:prstGeom>
              <a:solidFill>
                <a:srgbClr val="6B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114"/>
              <p:cNvSpPr>
                <a:spLocks noChangeArrowheads="1"/>
              </p:cNvSpPr>
              <p:nvPr/>
            </p:nvSpPr>
            <p:spPr bwMode="auto">
              <a:xfrm>
                <a:off x="384" y="2372"/>
                <a:ext cx="291" cy="288"/>
              </a:xfrm>
              <a:prstGeom prst="ellipse">
                <a:avLst/>
              </a:pr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115"/>
              <p:cNvSpPr>
                <a:spLocks noChangeArrowheads="1"/>
              </p:cNvSpPr>
              <p:nvPr/>
            </p:nvSpPr>
            <p:spPr bwMode="auto">
              <a:xfrm>
                <a:off x="395" y="2378"/>
                <a:ext cx="256" cy="254"/>
              </a:xfrm>
              <a:prstGeom prst="ellipse">
                <a:avLst/>
              </a:prstGeom>
              <a:solidFill>
                <a:srgbClr val="D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16"/>
              <p:cNvSpPr>
                <a:spLocks noChangeArrowheads="1"/>
              </p:cNvSpPr>
              <p:nvPr/>
            </p:nvSpPr>
            <p:spPr bwMode="auto">
              <a:xfrm>
                <a:off x="410" y="2384"/>
                <a:ext cx="212" cy="218"/>
              </a:xfrm>
              <a:prstGeom prst="ellipse">
                <a:avLst/>
              </a:prstGeom>
              <a:solidFill>
                <a:srgbClr val="EA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17"/>
              <p:cNvSpPr>
                <a:spLocks noChangeArrowheads="1"/>
              </p:cNvSpPr>
              <p:nvPr/>
            </p:nvSpPr>
            <p:spPr bwMode="auto">
              <a:xfrm>
                <a:off x="426" y="2390"/>
                <a:ext cx="176" cy="182"/>
              </a:xfrm>
              <a:prstGeom prst="ellipse">
                <a:avLst/>
              </a:prstGeom>
              <a:solidFill>
                <a:srgbClr val="FF24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118"/>
              <p:cNvSpPr>
                <a:spLocks noChangeArrowheads="1"/>
              </p:cNvSpPr>
              <p:nvPr/>
            </p:nvSpPr>
            <p:spPr bwMode="auto">
              <a:xfrm>
                <a:off x="439" y="2402"/>
                <a:ext cx="141" cy="138"/>
              </a:xfrm>
              <a:prstGeom prst="ellipse">
                <a:avLst/>
              </a:prstGeom>
              <a:solidFill>
                <a:srgbClr val="FF6A6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19"/>
              <p:cNvSpPr>
                <a:spLocks noChangeArrowheads="1"/>
              </p:cNvSpPr>
              <p:nvPr/>
            </p:nvSpPr>
            <p:spPr bwMode="auto">
              <a:xfrm>
                <a:off x="452" y="2412"/>
                <a:ext cx="110" cy="106"/>
              </a:xfrm>
              <a:prstGeom prst="ellipse">
                <a:avLst/>
              </a:prstGeom>
              <a:solidFill>
                <a:srgbClr val="FF9D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" name="Group 120"/>
            <p:cNvGrpSpPr>
              <a:grpSpLocks/>
            </p:cNvGrpSpPr>
            <p:nvPr/>
          </p:nvGrpSpPr>
          <p:grpSpPr bwMode="auto">
            <a:xfrm>
              <a:off x="5276" y="2514"/>
              <a:ext cx="237" cy="237"/>
              <a:chOff x="1009" y="2356"/>
              <a:chExt cx="332" cy="328"/>
            </a:xfrm>
          </p:grpSpPr>
          <p:sp>
            <p:nvSpPr>
              <p:cNvPr id="150" name="Oval 121"/>
              <p:cNvSpPr>
                <a:spLocks noChangeArrowheads="1"/>
              </p:cNvSpPr>
              <p:nvPr/>
            </p:nvSpPr>
            <p:spPr bwMode="auto">
              <a:xfrm>
                <a:off x="1009" y="2356"/>
                <a:ext cx="332" cy="328"/>
              </a:xfrm>
              <a:prstGeom prst="ellipse">
                <a:avLst/>
              </a:prstGeom>
              <a:solidFill>
                <a:srgbClr val="6B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122"/>
              <p:cNvSpPr>
                <a:spLocks noChangeArrowheads="1"/>
              </p:cNvSpPr>
              <p:nvPr/>
            </p:nvSpPr>
            <p:spPr bwMode="auto">
              <a:xfrm>
                <a:off x="1025" y="2366"/>
                <a:ext cx="291" cy="288"/>
              </a:xfrm>
              <a:prstGeom prst="ellipse">
                <a:avLst/>
              </a:pr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123"/>
              <p:cNvSpPr>
                <a:spLocks noChangeArrowheads="1"/>
              </p:cNvSpPr>
              <p:nvPr/>
            </p:nvSpPr>
            <p:spPr bwMode="auto">
              <a:xfrm>
                <a:off x="1037" y="2372"/>
                <a:ext cx="255" cy="254"/>
              </a:xfrm>
              <a:prstGeom prst="ellipse">
                <a:avLst/>
              </a:prstGeom>
              <a:solidFill>
                <a:srgbClr val="D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24"/>
              <p:cNvSpPr>
                <a:spLocks noChangeArrowheads="1"/>
              </p:cNvSpPr>
              <p:nvPr/>
            </p:nvSpPr>
            <p:spPr bwMode="auto">
              <a:xfrm>
                <a:off x="1051" y="2378"/>
                <a:ext cx="213" cy="218"/>
              </a:xfrm>
              <a:prstGeom prst="ellipse">
                <a:avLst/>
              </a:prstGeom>
              <a:solidFill>
                <a:srgbClr val="EA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25"/>
              <p:cNvSpPr>
                <a:spLocks noChangeArrowheads="1"/>
              </p:cNvSpPr>
              <p:nvPr/>
            </p:nvSpPr>
            <p:spPr bwMode="auto">
              <a:xfrm>
                <a:off x="1067" y="2384"/>
                <a:ext cx="176" cy="182"/>
              </a:xfrm>
              <a:prstGeom prst="ellipse">
                <a:avLst/>
              </a:prstGeom>
              <a:solidFill>
                <a:srgbClr val="FF24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26"/>
              <p:cNvSpPr>
                <a:spLocks noChangeArrowheads="1"/>
              </p:cNvSpPr>
              <p:nvPr/>
            </p:nvSpPr>
            <p:spPr bwMode="auto">
              <a:xfrm>
                <a:off x="1080" y="2396"/>
                <a:ext cx="141" cy="138"/>
              </a:xfrm>
              <a:prstGeom prst="ellipse">
                <a:avLst/>
              </a:prstGeom>
              <a:solidFill>
                <a:srgbClr val="FF6A6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27"/>
              <p:cNvSpPr>
                <a:spLocks noChangeArrowheads="1"/>
              </p:cNvSpPr>
              <p:nvPr/>
            </p:nvSpPr>
            <p:spPr bwMode="auto">
              <a:xfrm>
                <a:off x="1094" y="2406"/>
                <a:ext cx="109" cy="106"/>
              </a:xfrm>
              <a:prstGeom prst="ellipse">
                <a:avLst/>
              </a:prstGeom>
              <a:solidFill>
                <a:srgbClr val="FF9D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128"/>
            <p:cNvGrpSpPr>
              <a:grpSpLocks/>
            </p:cNvGrpSpPr>
            <p:nvPr/>
          </p:nvGrpSpPr>
          <p:grpSpPr bwMode="auto">
            <a:xfrm>
              <a:off x="5212" y="2567"/>
              <a:ext cx="134" cy="52"/>
              <a:chOff x="905" y="2430"/>
              <a:chExt cx="185" cy="71"/>
            </a:xfrm>
          </p:grpSpPr>
          <p:sp>
            <p:nvSpPr>
              <p:cNvPr id="145" name="AutoShape 129"/>
              <p:cNvSpPr>
                <a:spLocks noChangeArrowheads="1"/>
              </p:cNvSpPr>
              <p:nvPr/>
            </p:nvSpPr>
            <p:spPr bwMode="auto">
              <a:xfrm rot="1140000">
                <a:off x="914" y="2430"/>
                <a:ext cx="176" cy="71"/>
              </a:xfrm>
              <a:prstGeom prst="roundRect">
                <a:avLst>
                  <a:gd name="adj" fmla="val 12495"/>
                </a:avLst>
              </a:pr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AutoShape 130"/>
              <p:cNvSpPr>
                <a:spLocks noChangeArrowheads="1"/>
              </p:cNvSpPr>
              <p:nvPr/>
            </p:nvSpPr>
            <p:spPr bwMode="auto">
              <a:xfrm rot="1140000">
                <a:off x="913" y="2438"/>
                <a:ext cx="177" cy="61"/>
              </a:xfrm>
              <a:prstGeom prst="roundRect">
                <a:avLst>
                  <a:gd name="adj" fmla="val 12495"/>
                </a:avLst>
              </a:pr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31"/>
              <p:cNvSpPr>
                <a:spLocks noChangeArrowheads="1"/>
              </p:cNvSpPr>
              <p:nvPr/>
            </p:nvSpPr>
            <p:spPr bwMode="auto">
              <a:xfrm rot="1140000">
                <a:off x="912" y="2449"/>
                <a:ext cx="178" cy="50"/>
              </a:xfrm>
              <a:prstGeom prst="roundRect">
                <a:avLst>
                  <a:gd name="adj" fmla="val 12495"/>
                </a:avLst>
              </a:pr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AutoShape 132"/>
              <p:cNvSpPr>
                <a:spLocks noChangeArrowheads="1"/>
              </p:cNvSpPr>
              <p:nvPr/>
            </p:nvSpPr>
            <p:spPr bwMode="auto">
              <a:xfrm rot="1140000">
                <a:off x="910" y="2467"/>
                <a:ext cx="177" cy="31"/>
              </a:xfrm>
              <a:prstGeom prst="roundRect">
                <a:avLst>
                  <a:gd name="adj" fmla="val 12495"/>
                </a:avLst>
              </a:pr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33"/>
              <p:cNvSpPr>
                <a:spLocks noChangeArrowheads="1"/>
              </p:cNvSpPr>
              <p:nvPr/>
            </p:nvSpPr>
            <p:spPr bwMode="auto">
              <a:xfrm rot="1140000">
                <a:off x="905" y="2481"/>
                <a:ext cx="181" cy="17"/>
              </a:xfrm>
              <a:prstGeom prst="roundRect">
                <a:avLst>
                  <a:gd name="adj" fmla="val 12495"/>
                </a:avLst>
              </a:pr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134"/>
            <p:cNvGrpSpPr>
              <a:grpSpLocks/>
            </p:cNvGrpSpPr>
            <p:nvPr/>
          </p:nvGrpSpPr>
          <p:grpSpPr bwMode="auto">
            <a:xfrm>
              <a:off x="4997" y="2562"/>
              <a:ext cx="111" cy="50"/>
              <a:chOff x="620" y="2423"/>
              <a:chExt cx="155" cy="69"/>
            </a:xfrm>
          </p:grpSpPr>
          <p:sp>
            <p:nvSpPr>
              <p:cNvPr id="140" name="AutoShape 135"/>
              <p:cNvSpPr>
                <a:spLocks noChangeArrowheads="1"/>
              </p:cNvSpPr>
              <p:nvPr/>
            </p:nvSpPr>
            <p:spPr bwMode="auto">
              <a:xfrm rot="20580000" flipH="1">
                <a:off x="622" y="2423"/>
                <a:ext cx="148" cy="68"/>
              </a:xfrm>
              <a:prstGeom prst="roundRect">
                <a:avLst>
                  <a:gd name="adj" fmla="val 12495"/>
                </a:avLst>
              </a:pr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AutoShape 136"/>
              <p:cNvSpPr>
                <a:spLocks noChangeArrowheads="1"/>
              </p:cNvSpPr>
              <p:nvPr/>
            </p:nvSpPr>
            <p:spPr bwMode="auto">
              <a:xfrm rot="20580000" flipH="1">
                <a:off x="620" y="2432"/>
                <a:ext cx="152" cy="57"/>
              </a:xfrm>
              <a:prstGeom prst="roundRect">
                <a:avLst>
                  <a:gd name="adj" fmla="val 12495"/>
                </a:avLst>
              </a:pr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AutoShape 137"/>
              <p:cNvSpPr>
                <a:spLocks noChangeArrowheads="1"/>
              </p:cNvSpPr>
              <p:nvPr/>
            </p:nvSpPr>
            <p:spPr bwMode="auto">
              <a:xfrm rot="20580000" flipH="1">
                <a:off x="623" y="2443"/>
                <a:ext cx="149" cy="48"/>
              </a:xfrm>
              <a:prstGeom prst="roundRect">
                <a:avLst>
                  <a:gd name="adj" fmla="val 12495"/>
                </a:avLst>
              </a:pr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AutoShape 138"/>
              <p:cNvSpPr>
                <a:spLocks noChangeArrowheads="1"/>
              </p:cNvSpPr>
              <p:nvPr/>
            </p:nvSpPr>
            <p:spPr bwMode="auto">
              <a:xfrm rot="20580000" flipH="1">
                <a:off x="623" y="2461"/>
                <a:ext cx="151" cy="30"/>
              </a:xfrm>
              <a:prstGeom prst="roundRect">
                <a:avLst>
                  <a:gd name="adj" fmla="val 12495"/>
                </a:avLst>
              </a:pr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AutoShape 139"/>
              <p:cNvSpPr>
                <a:spLocks noChangeArrowheads="1"/>
              </p:cNvSpPr>
              <p:nvPr/>
            </p:nvSpPr>
            <p:spPr bwMode="auto">
              <a:xfrm rot="20580000" flipH="1">
                <a:off x="627" y="2473"/>
                <a:ext cx="148" cy="19"/>
              </a:xfrm>
              <a:prstGeom prst="roundRect">
                <a:avLst>
                  <a:gd name="adj" fmla="val 12495"/>
                </a:avLst>
              </a:pr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" name="Group 140"/>
            <p:cNvGrpSpPr>
              <a:grpSpLocks/>
            </p:cNvGrpSpPr>
            <p:nvPr/>
          </p:nvGrpSpPr>
          <p:grpSpPr bwMode="auto">
            <a:xfrm>
              <a:off x="5078" y="2496"/>
              <a:ext cx="168" cy="151"/>
              <a:chOff x="731" y="2332"/>
              <a:chExt cx="235" cy="208"/>
            </a:xfrm>
          </p:grpSpPr>
          <p:sp>
            <p:nvSpPr>
              <p:cNvPr id="133" name="Oval 141"/>
              <p:cNvSpPr>
                <a:spLocks noChangeArrowheads="1"/>
              </p:cNvSpPr>
              <p:nvPr/>
            </p:nvSpPr>
            <p:spPr bwMode="auto">
              <a:xfrm>
                <a:off x="731" y="2332"/>
                <a:ext cx="235" cy="208"/>
              </a:xfrm>
              <a:prstGeom prst="ellipse">
                <a:avLst/>
              </a:prstGeom>
              <a:solidFill>
                <a:srgbClr val="796C0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142"/>
              <p:cNvSpPr>
                <a:spLocks noChangeArrowheads="1"/>
              </p:cNvSpPr>
              <p:nvPr/>
            </p:nvSpPr>
            <p:spPr bwMode="auto">
              <a:xfrm>
                <a:off x="742" y="2337"/>
                <a:ext cx="208" cy="185"/>
              </a:xfrm>
              <a:prstGeom prst="ellipse">
                <a:avLst/>
              </a:prstGeom>
              <a:solidFill>
                <a:srgbClr val="AE9C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143"/>
              <p:cNvSpPr>
                <a:spLocks noChangeArrowheads="1"/>
              </p:cNvSpPr>
              <p:nvPr/>
            </p:nvSpPr>
            <p:spPr bwMode="auto">
              <a:xfrm>
                <a:off x="751" y="2341"/>
                <a:ext cx="182" cy="163"/>
              </a:xfrm>
              <a:prstGeom prst="ellipse">
                <a:avLst/>
              </a:prstGeom>
              <a:solidFill>
                <a:srgbClr val="D7C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144"/>
              <p:cNvSpPr>
                <a:spLocks noChangeArrowheads="1"/>
              </p:cNvSpPr>
              <p:nvPr/>
            </p:nvSpPr>
            <p:spPr bwMode="auto">
              <a:xfrm>
                <a:off x="760" y="2345"/>
                <a:ext cx="152" cy="140"/>
              </a:xfrm>
              <a:prstGeom prst="ellipse">
                <a:avLst/>
              </a:prstGeom>
              <a:solidFill>
                <a:srgbClr val="E9D00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145"/>
              <p:cNvSpPr>
                <a:spLocks noChangeArrowheads="1"/>
              </p:cNvSpPr>
              <p:nvPr/>
            </p:nvSpPr>
            <p:spPr bwMode="auto">
              <a:xfrm>
                <a:off x="772" y="2349"/>
                <a:ext cx="125" cy="117"/>
              </a:xfrm>
              <a:prstGeom prst="ellipse">
                <a:avLst/>
              </a:prstGeom>
              <a:solidFill>
                <a:srgbClr val="FFE8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146"/>
              <p:cNvSpPr>
                <a:spLocks noChangeArrowheads="1"/>
              </p:cNvSpPr>
              <p:nvPr/>
            </p:nvSpPr>
            <p:spPr bwMode="auto">
              <a:xfrm>
                <a:off x="781" y="2356"/>
                <a:ext cx="101" cy="89"/>
              </a:xfrm>
              <a:prstGeom prst="ellipse">
                <a:avLst/>
              </a:prstGeom>
              <a:solidFill>
                <a:srgbClr val="FFFA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Oval 147"/>
              <p:cNvSpPr>
                <a:spLocks noChangeArrowheads="1"/>
              </p:cNvSpPr>
              <p:nvPr/>
            </p:nvSpPr>
            <p:spPr bwMode="auto">
              <a:xfrm>
                <a:off x="791" y="2363"/>
                <a:ext cx="78" cy="68"/>
              </a:xfrm>
              <a:prstGeom prst="ellipse">
                <a:avLst/>
              </a:prstGeom>
              <a:solidFill>
                <a:srgbClr val="FFF8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148"/>
            <p:cNvGrpSpPr>
              <a:grpSpLocks/>
            </p:cNvGrpSpPr>
            <p:nvPr/>
          </p:nvGrpSpPr>
          <p:grpSpPr bwMode="auto">
            <a:xfrm>
              <a:off x="5136" y="2419"/>
              <a:ext cx="53" cy="106"/>
              <a:chOff x="812" y="2226"/>
              <a:chExt cx="75" cy="146"/>
            </a:xfrm>
          </p:grpSpPr>
          <p:sp>
            <p:nvSpPr>
              <p:cNvPr id="128" name="AutoShape 149"/>
              <p:cNvSpPr>
                <a:spLocks noChangeArrowheads="1"/>
              </p:cNvSpPr>
              <p:nvPr/>
            </p:nvSpPr>
            <p:spPr bwMode="auto">
              <a:xfrm>
                <a:off x="812" y="2226"/>
                <a:ext cx="75" cy="145"/>
              </a:xfrm>
              <a:prstGeom prst="roundRect">
                <a:avLst>
                  <a:gd name="adj" fmla="val 12495"/>
                </a:avLst>
              </a:pr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AutoShape 150"/>
              <p:cNvSpPr>
                <a:spLocks noChangeArrowheads="1"/>
              </p:cNvSpPr>
              <p:nvPr/>
            </p:nvSpPr>
            <p:spPr bwMode="auto">
              <a:xfrm>
                <a:off x="813" y="2226"/>
                <a:ext cx="64" cy="145"/>
              </a:xfrm>
              <a:prstGeom prst="roundRect">
                <a:avLst>
                  <a:gd name="adj" fmla="val 12495"/>
                </a:avLst>
              </a:pr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AutoShape 151"/>
              <p:cNvSpPr>
                <a:spLocks noChangeArrowheads="1"/>
              </p:cNvSpPr>
              <p:nvPr/>
            </p:nvSpPr>
            <p:spPr bwMode="auto">
              <a:xfrm>
                <a:off x="812" y="2226"/>
                <a:ext cx="51" cy="145"/>
              </a:xfrm>
              <a:prstGeom prst="roundRect">
                <a:avLst>
                  <a:gd name="adj" fmla="val 12495"/>
                </a:avLst>
              </a:pr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AutoShape 152"/>
              <p:cNvSpPr>
                <a:spLocks noChangeArrowheads="1"/>
              </p:cNvSpPr>
              <p:nvPr/>
            </p:nvSpPr>
            <p:spPr bwMode="auto">
              <a:xfrm>
                <a:off x="813" y="2227"/>
                <a:ext cx="32" cy="145"/>
              </a:xfrm>
              <a:prstGeom prst="roundRect">
                <a:avLst>
                  <a:gd name="adj" fmla="val 12495"/>
                </a:avLst>
              </a:pr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AutoShape 153"/>
              <p:cNvSpPr>
                <a:spLocks noChangeArrowheads="1"/>
              </p:cNvSpPr>
              <p:nvPr/>
            </p:nvSpPr>
            <p:spPr bwMode="auto">
              <a:xfrm>
                <a:off x="813" y="2227"/>
                <a:ext cx="16" cy="145"/>
              </a:xfrm>
              <a:prstGeom prst="roundRect">
                <a:avLst>
                  <a:gd name="adj" fmla="val 12495"/>
                </a:avLst>
              </a:pr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" name="Group 154"/>
            <p:cNvGrpSpPr>
              <a:grpSpLocks/>
            </p:cNvGrpSpPr>
            <p:nvPr/>
          </p:nvGrpSpPr>
          <p:grpSpPr bwMode="auto">
            <a:xfrm>
              <a:off x="5040" y="2247"/>
              <a:ext cx="236" cy="238"/>
              <a:chOff x="677" y="1988"/>
              <a:chExt cx="332" cy="328"/>
            </a:xfrm>
          </p:grpSpPr>
          <p:sp>
            <p:nvSpPr>
              <p:cNvPr id="121" name="Oval 155"/>
              <p:cNvSpPr>
                <a:spLocks noChangeArrowheads="1"/>
              </p:cNvSpPr>
              <p:nvPr/>
            </p:nvSpPr>
            <p:spPr bwMode="auto">
              <a:xfrm>
                <a:off x="677" y="1988"/>
                <a:ext cx="332" cy="328"/>
              </a:xfrm>
              <a:prstGeom prst="ellipse">
                <a:avLst/>
              </a:prstGeom>
              <a:solidFill>
                <a:srgbClr val="6B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156"/>
              <p:cNvSpPr>
                <a:spLocks noChangeArrowheads="1"/>
              </p:cNvSpPr>
              <p:nvPr/>
            </p:nvSpPr>
            <p:spPr bwMode="auto">
              <a:xfrm>
                <a:off x="693" y="1998"/>
                <a:ext cx="291" cy="288"/>
              </a:xfrm>
              <a:prstGeom prst="ellipse">
                <a:avLst/>
              </a:pr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157"/>
              <p:cNvSpPr>
                <a:spLocks noChangeArrowheads="1"/>
              </p:cNvSpPr>
              <p:nvPr/>
            </p:nvSpPr>
            <p:spPr bwMode="auto">
              <a:xfrm>
                <a:off x="706" y="2004"/>
                <a:ext cx="254" cy="254"/>
              </a:xfrm>
              <a:prstGeom prst="ellipse">
                <a:avLst/>
              </a:prstGeom>
              <a:solidFill>
                <a:srgbClr val="D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158"/>
              <p:cNvSpPr>
                <a:spLocks noChangeArrowheads="1"/>
              </p:cNvSpPr>
              <p:nvPr/>
            </p:nvSpPr>
            <p:spPr bwMode="auto">
              <a:xfrm>
                <a:off x="719" y="2010"/>
                <a:ext cx="213" cy="218"/>
              </a:xfrm>
              <a:prstGeom prst="ellipse">
                <a:avLst/>
              </a:prstGeom>
              <a:solidFill>
                <a:srgbClr val="EA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159"/>
              <p:cNvSpPr>
                <a:spLocks noChangeArrowheads="1"/>
              </p:cNvSpPr>
              <p:nvPr/>
            </p:nvSpPr>
            <p:spPr bwMode="auto">
              <a:xfrm>
                <a:off x="735" y="2016"/>
                <a:ext cx="177" cy="182"/>
              </a:xfrm>
              <a:prstGeom prst="ellipse">
                <a:avLst/>
              </a:prstGeom>
              <a:solidFill>
                <a:srgbClr val="FF24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160"/>
              <p:cNvSpPr>
                <a:spLocks noChangeArrowheads="1"/>
              </p:cNvSpPr>
              <p:nvPr/>
            </p:nvSpPr>
            <p:spPr bwMode="auto">
              <a:xfrm>
                <a:off x="748" y="2028"/>
                <a:ext cx="141" cy="138"/>
              </a:xfrm>
              <a:prstGeom prst="ellipse">
                <a:avLst/>
              </a:prstGeom>
              <a:solidFill>
                <a:srgbClr val="FF6A6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161"/>
              <p:cNvSpPr>
                <a:spLocks noChangeArrowheads="1"/>
              </p:cNvSpPr>
              <p:nvPr/>
            </p:nvSpPr>
            <p:spPr bwMode="auto">
              <a:xfrm>
                <a:off x="762" y="2038"/>
                <a:ext cx="109" cy="106"/>
              </a:xfrm>
              <a:prstGeom prst="ellipse">
                <a:avLst/>
              </a:prstGeom>
              <a:solidFill>
                <a:srgbClr val="FF9D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" name="Group 162"/>
            <p:cNvGrpSpPr>
              <a:grpSpLocks/>
            </p:cNvGrpSpPr>
            <p:nvPr/>
          </p:nvGrpSpPr>
          <p:grpSpPr bwMode="auto">
            <a:xfrm>
              <a:off x="5136" y="2617"/>
              <a:ext cx="53" cy="89"/>
              <a:chOff x="812" y="2499"/>
              <a:chExt cx="75" cy="122"/>
            </a:xfrm>
          </p:grpSpPr>
          <p:sp>
            <p:nvSpPr>
              <p:cNvPr id="116" name="AutoShape 163"/>
              <p:cNvSpPr>
                <a:spLocks noChangeArrowheads="1"/>
              </p:cNvSpPr>
              <p:nvPr/>
            </p:nvSpPr>
            <p:spPr bwMode="auto">
              <a:xfrm>
                <a:off x="812" y="2499"/>
                <a:ext cx="75" cy="121"/>
              </a:xfrm>
              <a:prstGeom prst="roundRect">
                <a:avLst>
                  <a:gd name="adj" fmla="val 12495"/>
                </a:avLst>
              </a:pr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AutoShape 164"/>
              <p:cNvSpPr>
                <a:spLocks noChangeArrowheads="1"/>
              </p:cNvSpPr>
              <p:nvPr/>
            </p:nvSpPr>
            <p:spPr bwMode="auto">
              <a:xfrm>
                <a:off x="813" y="2499"/>
                <a:ext cx="64" cy="121"/>
              </a:xfrm>
              <a:prstGeom prst="roundRect">
                <a:avLst>
                  <a:gd name="adj" fmla="val 12495"/>
                </a:avLst>
              </a:pr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AutoShape 165"/>
              <p:cNvSpPr>
                <a:spLocks noChangeArrowheads="1"/>
              </p:cNvSpPr>
              <p:nvPr/>
            </p:nvSpPr>
            <p:spPr bwMode="auto">
              <a:xfrm>
                <a:off x="812" y="2499"/>
                <a:ext cx="51" cy="121"/>
              </a:xfrm>
              <a:prstGeom prst="roundRect">
                <a:avLst>
                  <a:gd name="adj" fmla="val 12495"/>
                </a:avLst>
              </a:pr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AutoShape 166"/>
              <p:cNvSpPr>
                <a:spLocks noChangeArrowheads="1"/>
              </p:cNvSpPr>
              <p:nvPr/>
            </p:nvSpPr>
            <p:spPr bwMode="auto">
              <a:xfrm>
                <a:off x="813" y="2500"/>
                <a:ext cx="32" cy="121"/>
              </a:xfrm>
              <a:prstGeom prst="roundRect">
                <a:avLst>
                  <a:gd name="adj" fmla="val 12495"/>
                </a:avLst>
              </a:pr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AutoShape 167"/>
              <p:cNvSpPr>
                <a:spLocks noChangeArrowheads="1"/>
              </p:cNvSpPr>
              <p:nvPr/>
            </p:nvSpPr>
            <p:spPr bwMode="auto">
              <a:xfrm>
                <a:off x="813" y="2500"/>
                <a:ext cx="16" cy="121"/>
              </a:xfrm>
              <a:prstGeom prst="roundRect">
                <a:avLst>
                  <a:gd name="adj" fmla="val 12495"/>
                </a:avLst>
              </a:pr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168"/>
            <p:cNvGrpSpPr>
              <a:grpSpLocks/>
            </p:cNvGrpSpPr>
            <p:nvPr/>
          </p:nvGrpSpPr>
          <p:grpSpPr bwMode="auto">
            <a:xfrm>
              <a:off x="5044" y="2682"/>
              <a:ext cx="237" cy="238"/>
              <a:chOff x="683" y="2589"/>
              <a:chExt cx="332" cy="328"/>
            </a:xfrm>
          </p:grpSpPr>
          <p:sp>
            <p:nvSpPr>
              <p:cNvPr id="109" name="Oval 169"/>
              <p:cNvSpPr>
                <a:spLocks noChangeArrowheads="1"/>
              </p:cNvSpPr>
              <p:nvPr/>
            </p:nvSpPr>
            <p:spPr bwMode="auto">
              <a:xfrm>
                <a:off x="683" y="2589"/>
                <a:ext cx="332" cy="328"/>
              </a:xfrm>
              <a:prstGeom prst="ellipse">
                <a:avLst/>
              </a:prstGeom>
              <a:solidFill>
                <a:srgbClr val="6B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170"/>
              <p:cNvSpPr>
                <a:spLocks noChangeArrowheads="1"/>
              </p:cNvSpPr>
              <p:nvPr/>
            </p:nvSpPr>
            <p:spPr bwMode="auto">
              <a:xfrm>
                <a:off x="699" y="2599"/>
                <a:ext cx="292" cy="288"/>
              </a:xfrm>
              <a:prstGeom prst="ellipse">
                <a:avLst/>
              </a:pr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71"/>
              <p:cNvSpPr>
                <a:spLocks noChangeArrowheads="1"/>
              </p:cNvSpPr>
              <p:nvPr/>
            </p:nvSpPr>
            <p:spPr bwMode="auto">
              <a:xfrm>
                <a:off x="711" y="2605"/>
                <a:ext cx="255" cy="254"/>
              </a:xfrm>
              <a:prstGeom prst="ellipse">
                <a:avLst/>
              </a:prstGeom>
              <a:solidFill>
                <a:srgbClr val="D2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172"/>
              <p:cNvSpPr>
                <a:spLocks noChangeArrowheads="1"/>
              </p:cNvSpPr>
              <p:nvPr/>
            </p:nvSpPr>
            <p:spPr bwMode="auto">
              <a:xfrm>
                <a:off x="725" y="2611"/>
                <a:ext cx="213" cy="218"/>
              </a:xfrm>
              <a:prstGeom prst="ellipse">
                <a:avLst/>
              </a:prstGeom>
              <a:solidFill>
                <a:srgbClr val="EA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73"/>
              <p:cNvSpPr>
                <a:spLocks noChangeArrowheads="1"/>
              </p:cNvSpPr>
              <p:nvPr/>
            </p:nvSpPr>
            <p:spPr bwMode="auto">
              <a:xfrm>
                <a:off x="742" y="2617"/>
                <a:ext cx="176" cy="182"/>
              </a:xfrm>
              <a:prstGeom prst="ellipse">
                <a:avLst/>
              </a:prstGeom>
              <a:solidFill>
                <a:srgbClr val="FF242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174"/>
              <p:cNvSpPr>
                <a:spLocks noChangeArrowheads="1"/>
              </p:cNvSpPr>
              <p:nvPr/>
            </p:nvSpPr>
            <p:spPr bwMode="auto">
              <a:xfrm>
                <a:off x="754" y="2629"/>
                <a:ext cx="141" cy="138"/>
              </a:xfrm>
              <a:prstGeom prst="ellipse">
                <a:avLst/>
              </a:prstGeom>
              <a:solidFill>
                <a:srgbClr val="FF6A6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75"/>
              <p:cNvSpPr>
                <a:spLocks noChangeArrowheads="1"/>
              </p:cNvSpPr>
              <p:nvPr/>
            </p:nvSpPr>
            <p:spPr bwMode="auto">
              <a:xfrm>
                <a:off x="768" y="2639"/>
                <a:ext cx="109" cy="106"/>
              </a:xfrm>
              <a:prstGeom prst="ellipse">
                <a:avLst/>
              </a:prstGeom>
              <a:solidFill>
                <a:srgbClr val="FF9D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" name="Group 176"/>
            <p:cNvGrpSpPr>
              <a:grpSpLocks/>
            </p:cNvGrpSpPr>
            <p:nvPr/>
          </p:nvGrpSpPr>
          <p:grpSpPr bwMode="auto">
            <a:xfrm>
              <a:off x="5036" y="2758"/>
              <a:ext cx="131" cy="124"/>
              <a:chOff x="672" y="2693"/>
              <a:chExt cx="183" cy="172"/>
            </a:xfrm>
          </p:grpSpPr>
          <p:sp>
            <p:nvSpPr>
              <p:cNvPr id="102" name="Oval 177"/>
              <p:cNvSpPr>
                <a:spLocks noChangeArrowheads="1"/>
              </p:cNvSpPr>
              <p:nvPr/>
            </p:nvSpPr>
            <p:spPr bwMode="auto">
              <a:xfrm>
                <a:off x="672" y="2693"/>
                <a:ext cx="183" cy="172"/>
              </a:xfrm>
              <a:prstGeom prst="ellipse">
                <a:avLst/>
              </a:prstGeom>
              <a:solidFill>
                <a:srgbClr val="0066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78"/>
              <p:cNvSpPr>
                <a:spLocks noChangeArrowheads="1"/>
              </p:cNvSpPr>
              <p:nvPr/>
            </p:nvSpPr>
            <p:spPr bwMode="auto">
              <a:xfrm>
                <a:off x="680" y="2696"/>
                <a:ext cx="163" cy="153"/>
              </a:xfrm>
              <a:prstGeom prst="ellipse">
                <a:avLst/>
              </a:prstGeom>
              <a:solidFill>
                <a:srgbClr val="00AF0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179"/>
              <p:cNvSpPr>
                <a:spLocks noChangeArrowheads="1"/>
              </p:cNvSpPr>
              <p:nvPr/>
            </p:nvSpPr>
            <p:spPr bwMode="auto">
              <a:xfrm>
                <a:off x="686" y="2700"/>
                <a:ext cx="144" cy="134"/>
              </a:xfrm>
              <a:prstGeom prst="ellipse">
                <a:avLst/>
              </a:prstGeom>
              <a:solidFill>
                <a:srgbClr val="56D7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180"/>
              <p:cNvSpPr>
                <a:spLocks noChangeArrowheads="1"/>
              </p:cNvSpPr>
              <p:nvPr/>
            </p:nvSpPr>
            <p:spPr bwMode="auto">
              <a:xfrm>
                <a:off x="694" y="2703"/>
                <a:ext cx="120" cy="115"/>
              </a:xfrm>
              <a:prstGeom prst="ellipse">
                <a:avLst/>
              </a:prstGeom>
              <a:solidFill>
                <a:srgbClr val="59EB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181"/>
              <p:cNvSpPr>
                <a:spLocks noChangeArrowheads="1"/>
              </p:cNvSpPr>
              <p:nvPr/>
            </p:nvSpPr>
            <p:spPr bwMode="auto">
              <a:xfrm>
                <a:off x="703" y="2706"/>
                <a:ext cx="98" cy="96"/>
              </a:xfrm>
              <a:prstGeom prst="ellipse">
                <a:avLst/>
              </a:prstGeom>
              <a:solidFill>
                <a:srgbClr val="3DFE2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182"/>
              <p:cNvSpPr>
                <a:spLocks noChangeArrowheads="1"/>
              </p:cNvSpPr>
              <p:nvPr/>
            </p:nvSpPr>
            <p:spPr bwMode="auto">
              <a:xfrm>
                <a:off x="710" y="2712"/>
                <a:ext cx="79" cy="73"/>
              </a:xfrm>
              <a:prstGeom prst="ellipse">
                <a:avLst/>
              </a:prstGeom>
              <a:solidFill>
                <a:srgbClr val="86FF6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183"/>
              <p:cNvSpPr>
                <a:spLocks noChangeArrowheads="1"/>
              </p:cNvSpPr>
              <p:nvPr/>
            </p:nvSpPr>
            <p:spPr bwMode="auto">
              <a:xfrm>
                <a:off x="718" y="2719"/>
                <a:ext cx="61" cy="55"/>
              </a:xfrm>
              <a:prstGeom prst="ellipse">
                <a:avLst/>
              </a:prstGeom>
              <a:solidFill>
                <a:srgbClr val="B1FF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304800"/>
            <a:ext cx="86709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Root development: 1-2 leaf stage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07250" y="6086475"/>
            <a:ext cx="1674813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Winter wheat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438" y="6400800"/>
            <a:ext cx="1452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dirty="0" err="1"/>
              <a:t>Veseth</a:t>
            </a:r>
            <a:r>
              <a:rPr lang="en-US" sz="1200" dirty="0"/>
              <a:t> et al., 1986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896938" y="1508125"/>
            <a:ext cx="7478712" cy="4724400"/>
            <a:chOff x="725" y="974"/>
            <a:chExt cx="4553" cy="2899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76" y="1693"/>
              <a:ext cx="1676" cy="1571"/>
            </a:xfrm>
            <a:custGeom>
              <a:avLst/>
              <a:gdLst/>
              <a:ahLst/>
              <a:cxnLst>
                <a:cxn ang="0">
                  <a:pos x="733" y="21"/>
                </a:cxn>
                <a:cxn ang="0">
                  <a:pos x="477" y="105"/>
                </a:cxn>
                <a:cxn ang="0">
                  <a:pos x="252" y="277"/>
                </a:cxn>
                <a:cxn ang="0">
                  <a:pos x="100" y="471"/>
                </a:cxn>
                <a:cxn ang="0">
                  <a:pos x="26" y="712"/>
                </a:cxn>
                <a:cxn ang="0">
                  <a:pos x="21" y="1068"/>
                </a:cxn>
                <a:cxn ang="0">
                  <a:pos x="105" y="1283"/>
                </a:cxn>
                <a:cxn ang="0">
                  <a:pos x="168" y="1225"/>
                </a:cxn>
                <a:cxn ang="0">
                  <a:pos x="246" y="916"/>
                </a:cxn>
                <a:cxn ang="0">
                  <a:pos x="304" y="649"/>
                </a:cxn>
                <a:cxn ang="0">
                  <a:pos x="435" y="503"/>
                </a:cxn>
                <a:cxn ang="0">
                  <a:pos x="545" y="476"/>
                </a:cxn>
                <a:cxn ang="0">
                  <a:pos x="618" y="644"/>
                </a:cxn>
                <a:cxn ang="0">
                  <a:pos x="665" y="969"/>
                </a:cxn>
                <a:cxn ang="0">
                  <a:pos x="718" y="1272"/>
                </a:cxn>
                <a:cxn ang="0">
                  <a:pos x="770" y="1461"/>
                </a:cxn>
                <a:cxn ang="0">
                  <a:pos x="849" y="1571"/>
                </a:cxn>
                <a:cxn ang="0">
                  <a:pos x="932" y="1393"/>
                </a:cxn>
                <a:cxn ang="0">
                  <a:pos x="985" y="1105"/>
                </a:cxn>
                <a:cxn ang="0">
                  <a:pos x="1037" y="728"/>
                </a:cxn>
                <a:cxn ang="0">
                  <a:pos x="1068" y="508"/>
                </a:cxn>
                <a:cxn ang="0">
                  <a:pos x="1194" y="482"/>
                </a:cxn>
                <a:cxn ang="0">
                  <a:pos x="1325" y="639"/>
                </a:cxn>
                <a:cxn ang="0">
                  <a:pos x="1388" y="864"/>
                </a:cxn>
                <a:cxn ang="0">
                  <a:pos x="1461" y="1079"/>
                </a:cxn>
                <a:cxn ang="0">
                  <a:pos x="1540" y="1230"/>
                </a:cxn>
                <a:cxn ang="0">
                  <a:pos x="1624" y="1209"/>
                </a:cxn>
                <a:cxn ang="0">
                  <a:pos x="1676" y="989"/>
                </a:cxn>
                <a:cxn ang="0">
                  <a:pos x="1660" y="670"/>
                </a:cxn>
                <a:cxn ang="0">
                  <a:pos x="1555" y="424"/>
                </a:cxn>
                <a:cxn ang="0">
                  <a:pos x="1372" y="194"/>
                </a:cxn>
                <a:cxn ang="0">
                  <a:pos x="1110" y="31"/>
                </a:cxn>
                <a:cxn ang="0">
                  <a:pos x="885" y="5"/>
                </a:cxn>
              </a:cxnLst>
              <a:rect l="0" t="0" r="r" b="b"/>
              <a:pathLst>
                <a:path w="1676" h="1571">
                  <a:moveTo>
                    <a:pt x="833" y="5"/>
                  </a:moveTo>
                  <a:lnTo>
                    <a:pt x="733" y="21"/>
                  </a:lnTo>
                  <a:lnTo>
                    <a:pt x="592" y="63"/>
                  </a:lnTo>
                  <a:lnTo>
                    <a:pt x="477" y="105"/>
                  </a:lnTo>
                  <a:lnTo>
                    <a:pt x="362" y="183"/>
                  </a:lnTo>
                  <a:lnTo>
                    <a:pt x="252" y="277"/>
                  </a:lnTo>
                  <a:lnTo>
                    <a:pt x="173" y="366"/>
                  </a:lnTo>
                  <a:lnTo>
                    <a:pt x="100" y="471"/>
                  </a:lnTo>
                  <a:lnTo>
                    <a:pt x="58" y="576"/>
                  </a:lnTo>
                  <a:lnTo>
                    <a:pt x="26" y="712"/>
                  </a:lnTo>
                  <a:lnTo>
                    <a:pt x="0" y="880"/>
                  </a:lnTo>
                  <a:lnTo>
                    <a:pt x="21" y="1068"/>
                  </a:lnTo>
                  <a:lnTo>
                    <a:pt x="63" y="1194"/>
                  </a:lnTo>
                  <a:lnTo>
                    <a:pt x="105" y="1283"/>
                  </a:lnTo>
                  <a:lnTo>
                    <a:pt x="121" y="1314"/>
                  </a:lnTo>
                  <a:lnTo>
                    <a:pt x="168" y="1225"/>
                  </a:lnTo>
                  <a:lnTo>
                    <a:pt x="210" y="1089"/>
                  </a:lnTo>
                  <a:lnTo>
                    <a:pt x="246" y="916"/>
                  </a:lnTo>
                  <a:lnTo>
                    <a:pt x="273" y="764"/>
                  </a:lnTo>
                  <a:lnTo>
                    <a:pt x="304" y="649"/>
                  </a:lnTo>
                  <a:lnTo>
                    <a:pt x="356" y="571"/>
                  </a:lnTo>
                  <a:lnTo>
                    <a:pt x="435" y="503"/>
                  </a:lnTo>
                  <a:lnTo>
                    <a:pt x="492" y="471"/>
                  </a:lnTo>
                  <a:lnTo>
                    <a:pt x="545" y="476"/>
                  </a:lnTo>
                  <a:lnTo>
                    <a:pt x="587" y="497"/>
                  </a:lnTo>
                  <a:lnTo>
                    <a:pt x="618" y="644"/>
                  </a:lnTo>
                  <a:lnTo>
                    <a:pt x="639" y="801"/>
                  </a:lnTo>
                  <a:lnTo>
                    <a:pt x="665" y="969"/>
                  </a:lnTo>
                  <a:lnTo>
                    <a:pt x="691" y="1120"/>
                  </a:lnTo>
                  <a:lnTo>
                    <a:pt x="718" y="1272"/>
                  </a:lnTo>
                  <a:lnTo>
                    <a:pt x="739" y="1398"/>
                  </a:lnTo>
                  <a:lnTo>
                    <a:pt x="770" y="1461"/>
                  </a:lnTo>
                  <a:lnTo>
                    <a:pt x="828" y="1545"/>
                  </a:lnTo>
                  <a:lnTo>
                    <a:pt x="849" y="1571"/>
                  </a:lnTo>
                  <a:lnTo>
                    <a:pt x="896" y="1492"/>
                  </a:lnTo>
                  <a:lnTo>
                    <a:pt x="932" y="1393"/>
                  </a:lnTo>
                  <a:lnTo>
                    <a:pt x="959" y="1283"/>
                  </a:lnTo>
                  <a:lnTo>
                    <a:pt x="985" y="1105"/>
                  </a:lnTo>
                  <a:lnTo>
                    <a:pt x="1011" y="911"/>
                  </a:lnTo>
                  <a:lnTo>
                    <a:pt x="1037" y="728"/>
                  </a:lnTo>
                  <a:lnTo>
                    <a:pt x="1053" y="602"/>
                  </a:lnTo>
                  <a:lnTo>
                    <a:pt x="1068" y="508"/>
                  </a:lnTo>
                  <a:lnTo>
                    <a:pt x="1142" y="476"/>
                  </a:lnTo>
                  <a:lnTo>
                    <a:pt x="1194" y="482"/>
                  </a:lnTo>
                  <a:lnTo>
                    <a:pt x="1257" y="523"/>
                  </a:lnTo>
                  <a:lnTo>
                    <a:pt x="1325" y="639"/>
                  </a:lnTo>
                  <a:lnTo>
                    <a:pt x="1356" y="733"/>
                  </a:lnTo>
                  <a:lnTo>
                    <a:pt x="1388" y="864"/>
                  </a:lnTo>
                  <a:lnTo>
                    <a:pt x="1419" y="979"/>
                  </a:lnTo>
                  <a:lnTo>
                    <a:pt x="1461" y="1079"/>
                  </a:lnTo>
                  <a:lnTo>
                    <a:pt x="1508" y="1162"/>
                  </a:lnTo>
                  <a:lnTo>
                    <a:pt x="1540" y="1230"/>
                  </a:lnTo>
                  <a:lnTo>
                    <a:pt x="1582" y="1309"/>
                  </a:lnTo>
                  <a:lnTo>
                    <a:pt x="1624" y="1209"/>
                  </a:lnTo>
                  <a:lnTo>
                    <a:pt x="1655" y="1126"/>
                  </a:lnTo>
                  <a:lnTo>
                    <a:pt x="1676" y="989"/>
                  </a:lnTo>
                  <a:lnTo>
                    <a:pt x="1676" y="796"/>
                  </a:lnTo>
                  <a:lnTo>
                    <a:pt x="1660" y="670"/>
                  </a:lnTo>
                  <a:lnTo>
                    <a:pt x="1613" y="550"/>
                  </a:lnTo>
                  <a:lnTo>
                    <a:pt x="1555" y="424"/>
                  </a:lnTo>
                  <a:lnTo>
                    <a:pt x="1482" y="309"/>
                  </a:lnTo>
                  <a:lnTo>
                    <a:pt x="1372" y="194"/>
                  </a:lnTo>
                  <a:lnTo>
                    <a:pt x="1247" y="105"/>
                  </a:lnTo>
                  <a:lnTo>
                    <a:pt x="1110" y="31"/>
                  </a:lnTo>
                  <a:lnTo>
                    <a:pt x="959" y="0"/>
                  </a:lnTo>
                  <a:lnTo>
                    <a:pt x="885" y="5"/>
                  </a:lnTo>
                  <a:lnTo>
                    <a:pt x="833" y="5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285" y="1290"/>
              <a:ext cx="0" cy="19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212" y="3267"/>
              <a:ext cx="33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285" y="3267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831" y="3267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377" y="3267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2924" y="3267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3475" y="3267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016" y="3267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4563" y="3267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218" y="2770"/>
              <a:ext cx="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1218" y="1295"/>
              <a:ext cx="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218" y="1789"/>
              <a:ext cx="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1218" y="2277"/>
              <a:ext cx="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1006" y="1172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0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1006" y="1661"/>
              <a:ext cx="20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/>
                <a:t>2</a:t>
              </a: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1006" y="2144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4</a:t>
              </a: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006" y="2638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6</a:t>
              </a: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1006" y="3143"/>
              <a:ext cx="19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8</a:t>
              </a: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2814" y="3339"/>
              <a:ext cx="19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0</a:t>
              </a: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2266" y="3339"/>
              <a:ext cx="19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2</a:t>
              </a: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1718" y="3339"/>
              <a:ext cx="19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4</a:t>
              </a:r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1175" y="3339"/>
              <a:ext cx="19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6</a:t>
              </a:r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3362" y="3339"/>
              <a:ext cx="19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2</a:t>
              </a:r>
            </a:p>
          </p:txBody>
        </p:sp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3898" y="3339"/>
              <a:ext cx="19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4</a:t>
              </a: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4449" y="3339"/>
              <a:ext cx="19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6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1536" y="3593"/>
              <a:ext cx="267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Distance from the seed row, in.</a:t>
              </a: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 rot="-5400000">
              <a:off x="407" y="2124"/>
              <a:ext cx="91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Depth, in.</a:t>
              </a: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2888" y="1448"/>
              <a:ext cx="73" cy="356"/>
            </a:xfrm>
            <a:custGeom>
              <a:avLst/>
              <a:gdLst/>
              <a:ahLst/>
              <a:cxnLst>
                <a:cxn ang="0">
                  <a:pos x="73" y="340"/>
                </a:cxn>
                <a:cxn ang="0">
                  <a:pos x="26" y="298"/>
                </a:cxn>
                <a:cxn ang="0">
                  <a:pos x="21" y="156"/>
                </a:cxn>
                <a:cxn ang="0">
                  <a:pos x="26" y="0"/>
                </a:cxn>
                <a:cxn ang="0">
                  <a:pos x="5" y="5"/>
                </a:cxn>
                <a:cxn ang="0">
                  <a:pos x="0" y="119"/>
                </a:cxn>
                <a:cxn ang="0">
                  <a:pos x="5" y="251"/>
                </a:cxn>
                <a:cxn ang="0">
                  <a:pos x="5" y="324"/>
                </a:cxn>
                <a:cxn ang="0">
                  <a:pos x="58" y="356"/>
                </a:cxn>
                <a:cxn ang="0">
                  <a:pos x="73" y="340"/>
                </a:cxn>
              </a:cxnLst>
              <a:rect l="0" t="0" r="r" b="b"/>
              <a:pathLst>
                <a:path w="73" h="356">
                  <a:moveTo>
                    <a:pt x="73" y="340"/>
                  </a:moveTo>
                  <a:lnTo>
                    <a:pt x="26" y="298"/>
                  </a:lnTo>
                  <a:lnTo>
                    <a:pt x="21" y="156"/>
                  </a:lnTo>
                  <a:lnTo>
                    <a:pt x="26" y="0"/>
                  </a:lnTo>
                  <a:lnTo>
                    <a:pt x="5" y="5"/>
                  </a:lnTo>
                  <a:lnTo>
                    <a:pt x="0" y="119"/>
                  </a:lnTo>
                  <a:lnTo>
                    <a:pt x="5" y="251"/>
                  </a:lnTo>
                  <a:lnTo>
                    <a:pt x="5" y="324"/>
                  </a:lnTo>
                  <a:lnTo>
                    <a:pt x="58" y="356"/>
                  </a:lnTo>
                  <a:lnTo>
                    <a:pt x="73" y="340"/>
                  </a:lnTo>
                  <a:close/>
                </a:path>
              </a:pathLst>
            </a:custGeom>
            <a:gradFill rotWithShape="0">
              <a:gsLst>
                <a:gs pos="0">
                  <a:srgbClr val="CC6600">
                    <a:gamma/>
                    <a:tint val="0"/>
                    <a:invGamma/>
                  </a:srgbClr>
                </a:gs>
                <a:gs pos="100000">
                  <a:srgbClr val="CC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851" y="1295"/>
              <a:ext cx="115" cy="157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0" y="110"/>
                </a:cxn>
                <a:cxn ang="0">
                  <a:pos x="0" y="141"/>
                </a:cxn>
                <a:cxn ang="0">
                  <a:pos x="37" y="157"/>
                </a:cxn>
                <a:cxn ang="0">
                  <a:pos x="79" y="152"/>
                </a:cxn>
                <a:cxn ang="0">
                  <a:pos x="105" y="131"/>
                </a:cxn>
                <a:cxn ang="0">
                  <a:pos x="115" y="89"/>
                </a:cxn>
                <a:cxn ang="0">
                  <a:pos x="100" y="52"/>
                </a:cxn>
                <a:cxn ang="0">
                  <a:pos x="94" y="0"/>
                </a:cxn>
                <a:cxn ang="0">
                  <a:pos x="11" y="0"/>
                </a:cxn>
                <a:cxn ang="0">
                  <a:pos x="11" y="63"/>
                </a:cxn>
              </a:cxnLst>
              <a:rect l="0" t="0" r="r" b="b"/>
              <a:pathLst>
                <a:path w="115" h="157">
                  <a:moveTo>
                    <a:pt x="11" y="63"/>
                  </a:moveTo>
                  <a:lnTo>
                    <a:pt x="0" y="110"/>
                  </a:lnTo>
                  <a:lnTo>
                    <a:pt x="0" y="141"/>
                  </a:lnTo>
                  <a:lnTo>
                    <a:pt x="37" y="157"/>
                  </a:lnTo>
                  <a:lnTo>
                    <a:pt x="79" y="152"/>
                  </a:lnTo>
                  <a:lnTo>
                    <a:pt x="105" y="131"/>
                  </a:lnTo>
                  <a:lnTo>
                    <a:pt x="115" y="89"/>
                  </a:lnTo>
                  <a:lnTo>
                    <a:pt x="100" y="52"/>
                  </a:lnTo>
                  <a:lnTo>
                    <a:pt x="94" y="0"/>
                  </a:lnTo>
                  <a:lnTo>
                    <a:pt x="11" y="0"/>
                  </a:lnTo>
                  <a:lnTo>
                    <a:pt x="11" y="63"/>
                  </a:lnTo>
                  <a:close/>
                </a:path>
              </a:pathLst>
            </a:cu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2186" y="1750"/>
              <a:ext cx="1493" cy="1508"/>
            </a:xfrm>
            <a:custGeom>
              <a:avLst/>
              <a:gdLst/>
              <a:ahLst/>
              <a:cxnLst>
                <a:cxn ang="0">
                  <a:pos x="660" y="48"/>
                </a:cxn>
                <a:cxn ang="0">
                  <a:pos x="445" y="152"/>
                </a:cxn>
                <a:cxn ang="0">
                  <a:pos x="262" y="299"/>
                </a:cxn>
                <a:cxn ang="0">
                  <a:pos x="115" y="487"/>
                </a:cxn>
                <a:cxn ang="0">
                  <a:pos x="53" y="634"/>
                </a:cxn>
                <a:cxn ang="0">
                  <a:pos x="21" y="875"/>
                </a:cxn>
                <a:cxn ang="0">
                  <a:pos x="0" y="1184"/>
                </a:cxn>
                <a:cxn ang="0">
                  <a:pos x="26" y="1179"/>
                </a:cxn>
                <a:cxn ang="0">
                  <a:pos x="37" y="980"/>
                </a:cxn>
                <a:cxn ang="0">
                  <a:pos x="53" y="791"/>
                </a:cxn>
                <a:cxn ang="0">
                  <a:pos x="100" y="587"/>
                </a:cxn>
                <a:cxn ang="0">
                  <a:pos x="173" y="456"/>
                </a:cxn>
                <a:cxn ang="0">
                  <a:pos x="320" y="283"/>
                </a:cxn>
                <a:cxn ang="0">
                  <a:pos x="498" y="147"/>
                </a:cxn>
                <a:cxn ang="0">
                  <a:pos x="723" y="48"/>
                </a:cxn>
                <a:cxn ang="0">
                  <a:pos x="718" y="42"/>
                </a:cxn>
                <a:cxn ang="0">
                  <a:pos x="718" y="278"/>
                </a:cxn>
                <a:cxn ang="0">
                  <a:pos x="712" y="466"/>
                </a:cxn>
                <a:cxn ang="0">
                  <a:pos x="723" y="665"/>
                </a:cxn>
                <a:cxn ang="0">
                  <a:pos x="718" y="1001"/>
                </a:cxn>
                <a:cxn ang="0">
                  <a:pos x="718" y="1346"/>
                </a:cxn>
                <a:cxn ang="0">
                  <a:pos x="739" y="1508"/>
                </a:cxn>
                <a:cxn ang="0">
                  <a:pos x="749" y="1315"/>
                </a:cxn>
                <a:cxn ang="0">
                  <a:pos x="754" y="1163"/>
                </a:cxn>
                <a:cxn ang="0">
                  <a:pos x="749" y="948"/>
                </a:cxn>
                <a:cxn ang="0">
                  <a:pos x="754" y="644"/>
                </a:cxn>
                <a:cxn ang="0">
                  <a:pos x="744" y="446"/>
                </a:cxn>
                <a:cxn ang="0">
                  <a:pos x="749" y="100"/>
                </a:cxn>
                <a:cxn ang="0">
                  <a:pos x="828" y="58"/>
                </a:cxn>
                <a:cxn ang="0">
                  <a:pos x="1027" y="147"/>
                </a:cxn>
                <a:cxn ang="0">
                  <a:pos x="1241" y="336"/>
                </a:cxn>
                <a:cxn ang="0">
                  <a:pos x="1335" y="571"/>
                </a:cxn>
                <a:cxn ang="0">
                  <a:pos x="1393" y="744"/>
                </a:cxn>
                <a:cxn ang="0">
                  <a:pos x="1430" y="953"/>
                </a:cxn>
                <a:cxn ang="0">
                  <a:pos x="1456" y="1194"/>
                </a:cxn>
                <a:cxn ang="0">
                  <a:pos x="1493" y="1210"/>
                </a:cxn>
                <a:cxn ang="0">
                  <a:pos x="1477" y="1084"/>
                </a:cxn>
                <a:cxn ang="0">
                  <a:pos x="1456" y="932"/>
                </a:cxn>
                <a:cxn ang="0">
                  <a:pos x="1425" y="770"/>
                </a:cxn>
                <a:cxn ang="0">
                  <a:pos x="1367" y="566"/>
                </a:cxn>
                <a:cxn ang="0">
                  <a:pos x="1267" y="325"/>
                </a:cxn>
                <a:cxn ang="0">
                  <a:pos x="1053" y="126"/>
                </a:cxn>
                <a:cxn ang="0">
                  <a:pos x="854" y="27"/>
                </a:cxn>
                <a:cxn ang="0">
                  <a:pos x="728" y="11"/>
                </a:cxn>
              </a:cxnLst>
              <a:rect l="0" t="0" r="r" b="b"/>
              <a:pathLst>
                <a:path w="1493" h="1508">
                  <a:moveTo>
                    <a:pt x="728" y="11"/>
                  </a:moveTo>
                  <a:lnTo>
                    <a:pt x="660" y="48"/>
                  </a:lnTo>
                  <a:lnTo>
                    <a:pt x="571" y="89"/>
                  </a:lnTo>
                  <a:lnTo>
                    <a:pt x="445" y="152"/>
                  </a:lnTo>
                  <a:lnTo>
                    <a:pt x="356" y="215"/>
                  </a:lnTo>
                  <a:lnTo>
                    <a:pt x="262" y="299"/>
                  </a:lnTo>
                  <a:lnTo>
                    <a:pt x="178" y="398"/>
                  </a:lnTo>
                  <a:lnTo>
                    <a:pt x="115" y="487"/>
                  </a:lnTo>
                  <a:lnTo>
                    <a:pt x="84" y="545"/>
                  </a:lnTo>
                  <a:lnTo>
                    <a:pt x="53" y="634"/>
                  </a:lnTo>
                  <a:lnTo>
                    <a:pt x="32" y="765"/>
                  </a:lnTo>
                  <a:lnTo>
                    <a:pt x="21" y="875"/>
                  </a:lnTo>
                  <a:lnTo>
                    <a:pt x="5" y="1027"/>
                  </a:lnTo>
                  <a:lnTo>
                    <a:pt x="0" y="1184"/>
                  </a:lnTo>
                  <a:lnTo>
                    <a:pt x="11" y="1273"/>
                  </a:lnTo>
                  <a:lnTo>
                    <a:pt x="26" y="1179"/>
                  </a:lnTo>
                  <a:lnTo>
                    <a:pt x="32" y="1095"/>
                  </a:lnTo>
                  <a:lnTo>
                    <a:pt x="37" y="980"/>
                  </a:lnTo>
                  <a:lnTo>
                    <a:pt x="42" y="912"/>
                  </a:lnTo>
                  <a:lnTo>
                    <a:pt x="53" y="791"/>
                  </a:lnTo>
                  <a:lnTo>
                    <a:pt x="74" y="665"/>
                  </a:lnTo>
                  <a:lnTo>
                    <a:pt x="100" y="587"/>
                  </a:lnTo>
                  <a:lnTo>
                    <a:pt x="136" y="514"/>
                  </a:lnTo>
                  <a:lnTo>
                    <a:pt x="173" y="456"/>
                  </a:lnTo>
                  <a:lnTo>
                    <a:pt x="220" y="388"/>
                  </a:lnTo>
                  <a:lnTo>
                    <a:pt x="320" y="283"/>
                  </a:lnTo>
                  <a:lnTo>
                    <a:pt x="409" y="205"/>
                  </a:lnTo>
                  <a:lnTo>
                    <a:pt x="498" y="147"/>
                  </a:lnTo>
                  <a:lnTo>
                    <a:pt x="597" y="105"/>
                  </a:lnTo>
                  <a:lnTo>
                    <a:pt x="723" y="48"/>
                  </a:lnTo>
                  <a:lnTo>
                    <a:pt x="765" y="53"/>
                  </a:lnTo>
                  <a:lnTo>
                    <a:pt x="718" y="42"/>
                  </a:lnTo>
                  <a:lnTo>
                    <a:pt x="718" y="168"/>
                  </a:lnTo>
                  <a:lnTo>
                    <a:pt x="718" y="278"/>
                  </a:lnTo>
                  <a:lnTo>
                    <a:pt x="718" y="414"/>
                  </a:lnTo>
                  <a:lnTo>
                    <a:pt x="712" y="466"/>
                  </a:lnTo>
                  <a:lnTo>
                    <a:pt x="712" y="597"/>
                  </a:lnTo>
                  <a:lnTo>
                    <a:pt x="723" y="665"/>
                  </a:lnTo>
                  <a:lnTo>
                    <a:pt x="723" y="864"/>
                  </a:lnTo>
                  <a:lnTo>
                    <a:pt x="718" y="1001"/>
                  </a:lnTo>
                  <a:lnTo>
                    <a:pt x="723" y="1184"/>
                  </a:lnTo>
                  <a:lnTo>
                    <a:pt x="718" y="1346"/>
                  </a:lnTo>
                  <a:lnTo>
                    <a:pt x="718" y="1440"/>
                  </a:lnTo>
                  <a:lnTo>
                    <a:pt x="739" y="1508"/>
                  </a:lnTo>
                  <a:lnTo>
                    <a:pt x="749" y="1419"/>
                  </a:lnTo>
                  <a:lnTo>
                    <a:pt x="749" y="1315"/>
                  </a:lnTo>
                  <a:lnTo>
                    <a:pt x="754" y="1231"/>
                  </a:lnTo>
                  <a:lnTo>
                    <a:pt x="754" y="1163"/>
                  </a:lnTo>
                  <a:lnTo>
                    <a:pt x="754" y="1063"/>
                  </a:lnTo>
                  <a:lnTo>
                    <a:pt x="749" y="948"/>
                  </a:lnTo>
                  <a:lnTo>
                    <a:pt x="754" y="917"/>
                  </a:lnTo>
                  <a:lnTo>
                    <a:pt x="754" y="644"/>
                  </a:lnTo>
                  <a:lnTo>
                    <a:pt x="739" y="608"/>
                  </a:lnTo>
                  <a:lnTo>
                    <a:pt x="744" y="446"/>
                  </a:lnTo>
                  <a:lnTo>
                    <a:pt x="749" y="189"/>
                  </a:lnTo>
                  <a:lnTo>
                    <a:pt x="749" y="100"/>
                  </a:lnTo>
                  <a:lnTo>
                    <a:pt x="775" y="37"/>
                  </a:lnTo>
                  <a:lnTo>
                    <a:pt x="828" y="58"/>
                  </a:lnTo>
                  <a:lnTo>
                    <a:pt x="911" y="84"/>
                  </a:lnTo>
                  <a:lnTo>
                    <a:pt x="1027" y="147"/>
                  </a:lnTo>
                  <a:lnTo>
                    <a:pt x="1131" y="215"/>
                  </a:lnTo>
                  <a:lnTo>
                    <a:pt x="1241" y="336"/>
                  </a:lnTo>
                  <a:lnTo>
                    <a:pt x="1299" y="477"/>
                  </a:lnTo>
                  <a:lnTo>
                    <a:pt x="1335" y="571"/>
                  </a:lnTo>
                  <a:lnTo>
                    <a:pt x="1367" y="665"/>
                  </a:lnTo>
                  <a:lnTo>
                    <a:pt x="1393" y="744"/>
                  </a:lnTo>
                  <a:lnTo>
                    <a:pt x="1414" y="864"/>
                  </a:lnTo>
                  <a:lnTo>
                    <a:pt x="1430" y="953"/>
                  </a:lnTo>
                  <a:lnTo>
                    <a:pt x="1440" y="1042"/>
                  </a:lnTo>
                  <a:lnTo>
                    <a:pt x="1456" y="1194"/>
                  </a:lnTo>
                  <a:lnTo>
                    <a:pt x="1472" y="1252"/>
                  </a:lnTo>
                  <a:lnTo>
                    <a:pt x="1493" y="1210"/>
                  </a:lnTo>
                  <a:lnTo>
                    <a:pt x="1482" y="1158"/>
                  </a:lnTo>
                  <a:lnTo>
                    <a:pt x="1477" y="1084"/>
                  </a:lnTo>
                  <a:lnTo>
                    <a:pt x="1472" y="995"/>
                  </a:lnTo>
                  <a:lnTo>
                    <a:pt x="1456" y="932"/>
                  </a:lnTo>
                  <a:lnTo>
                    <a:pt x="1445" y="854"/>
                  </a:lnTo>
                  <a:lnTo>
                    <a:pt x="1425" y="770"/>
                  </a:lnTo>
                  <a:lnTo>
                    <a:pt x="1409" y="676"/>
                  </a:lnTo>
                  <a:lnTo>
                    <a:pt x="1367" y="566"/>
                  </a:lnTo>
                  <a:lnTo>
                    <a:pt x="1315" y="435"/>
                  </a:lnTo>
                  <a:lnTo>
                    <a:pt x="1267" y="325"/>
                  </a:lnTo>
                  <a:lnTo>
                    <a:pt x="1189" y="220"/>
                  </a:lnTo>
                  <a:lnTo>
                    <a:pt x="1053" y="126"/>
                  </a:lnTo>
                  <a:lnTo>
                    <a:pt x="943" y="63"/>
                  </a:lnTo>
                  <a:lnTo>
                    <a:pt x="854" y="27"/>
                  </a:lnTo>
                  <a:lnTo>
                    <a:pt x="780" y="0"/>
                  </a:lnTo>
                  <a:lnTo>
                    <a:pt x="728" y="11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CC66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37"/>
            <p:cNvSpPr>
              <a:spLocks noChangeArrowheads="1"/>
            </p:cNvSpPr>
            <p:nvPr/>
          </p:nvSpPr>
          <p:spPr bwMode="auto">
            <a:xfrm rot="-1358092">
              <a:off x="2902" y="1732"/>
              <a:ext cx="116" cy="71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1805" y="2972"/>
              <a:ext cx="93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/>
                <a:t>Primary root</a:t>
              </a:r>
            </a:p>
          </p:txBody>
        </p:sp>
        <p:cxnSp>
          <p:nvCxnSpPr>
            <p:cNvPr id="47" name="AutoShape 39"/>
            <p:cNvCxnSpPr>
              <a:cxnSpLocks noChangeShapeType="1"/>
              <a:stCxn id="46" idx="3"/>
              <a:endCxn id="44" idx="20"/>
            </p:cNvCxnSpPr>
            <p:nvPr/>
          </p:nvCxnSpPr>
          <p:spPr bwMode="auto">
            <a:xfrm>
              <a:off x="2777" y="3088"/>
              <a:ext cx="127" cy="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1217" y="1295"/>
              <a:ext cx="3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41"/>
            <p:cNvSpPr txBox="1">
              <a:spLocks noChangeArrowheads="1"/>
            </p:cNvSpPr>
            <p:nvPr/>
          </p:nvSpPr>
          <p:spPr bwMode="auto">
            <a:xfrm>
              <a:off x="4014" y="1933"/>
              <a:ext cx="126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/>
                <a:t>First seminal pair</a:t>
              </a:r>
            </a:p>
          </p:txBody>
        </p:sp>
        <p:cxnSp>
          <p:nvCxnSpPr>
            <p:cNvPr id="50" name="AutoShape 42"/>
            <p:cNvCxnSpPr>
              <a:cxnSpLocks noChangeShapeType="1"/>
              <a:stCxn id="49" idx="2"/>
              <a:endCxn id="44" idx="38"/>
            </p:cNvCxnSpPr>
            <p:nvPr/>
          </p:nvCxnSpPr>
          <p:spPr bwMode="auto">
            <a:xfrm rot="5400000">
              <a:off x="3962" y="1813"/>
              <a:ext cx="356" cy="1057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1" name="AutoShape 43"/>
            <p:cNvCxnSpPr>
              <a:cxnSpLocks noChangeShapeType="1"/>
              <a:stCxn id="49" idx="2"/>
              <a:endCxn id="44" idx="8"/>
            </p:cNvCxnSpPr>
            <p:nvPr/>
          </p:nvCxnSpPr>
          <p:spPr bwMode="auto">
            <a:xfrm rot="5400000">
              <a:off x="3163" y="1224"/>
              <a:ext cx="566" cy="2445"/>
            </a:xfrm>
            <a:prstGeom prst="bentConnector4">
              <a:avLst>
                <a:gd name="adj1" fmla="val 100352"/>
                <a:gd name="adj2" fmla="val 8694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2" name="Text Box 44"/>
            <p:cNvSpPr txBox="1">
              <a:spLocks noChangeArrowheads="1"/>
            </p:cNvSpPr>
            <p:nvPr/>
          </p:nvSpPr>
          <p:spPr bwMode="auto">
            <a:xfrm>
              <a:off x="3154" y="974"/>
              <a:ext cx="5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b="1"/>
                <a:t>Crown</a:t>
              </a:r>
            </a:p>
          </p:txBody>
        </p:sp>
        <p:cxnSp>
          <p:nvCxnSpPr>
            <p:cNvPr id="53" name="AutoShape 45"/>
            <p:cNvCxnSpPr>
              <a:cxnSpLocks noChangeShapeType="1"/>
              <a:stCxn id="52" idx="1"/>
            </p:cNvCxnSpPr>
            <p:nvPr/>
          </p:nvCxnSpPr>
          <p:spPr bwMode="auto">
            <a:xfrm rot="10800000" flipV="1">
              <a:off x="2961" y="1090"/>
              <a:ext cx="193" cy="294"/>
            </a:xfrm>
            <a:prstGeom prst="bentConnector3">
              <a:avLst>
                <a:gd name="adj1" fmla="val 4611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4" name="Text Box 46"/>
            <p:cNvSpPr txBox="1">
              <a:spLocks noChangeArrowheads="1"/>
            </p:cNvSpPr>
            <p:nvPr/>
          </p:nvSpPr>
          <p:spPr bwMode="auto">
            <a:xfrm>
              <a:off x="1302" y="1446"/>
              <a:ext cx="139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1"/>
                <a:t>Rooted soil volume</a:t>
              </a:r>
            </a:p>
          </p:txBody>
        </p:sp>
        <p:cxnSp>
          <p:nvCxnSpPr>
            <p:cNvPr id="55" name="AutoShape 47"/>
            <p:cNvCxnSpPr>
              <a:cxnSpLocks noChangeShapeType="1"/>
              <a:stCxn id="54" idx="2"/>
              <a:endCxn id="14" idx="2"/>
            </p:cNvCxnSpPr>
            <p:nvPr/>
          </p:nvCxnSpPr>
          <p:spPr bwMode="auto">
            <a:xfrm rot="16200000" flipH="1">
              <a:off x="2017" y="1660"/>
              <a:ext cx="293" cy="328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1373</Words>
  <Application>Microsoft Office PowerPoint</Application>
  <PresentationFormat>On-screen Show (4:3)</PresentationFormat>
  <Paragraphs>337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Chart</vt:lpstr>
      <vt:lpstr>Phosphorus and Potassium</vt:lpstr>
      <vt:lpstr>Slide 2</vt:lpstr>
      <vt:lpstr>Slide 3</vt:lpstr>
      <vt:lpstr>Phosphorus</vt:lpstr>
      <vt:lpstr>Functions of P in the plant</vt:lpstr>
      <vt:lpstr>Inorganic solid-phase soil P</vt:lpstr>
      <vt:lpstr>P availability in the soil</vt:lpstr>
      <vt:lpstr>Slide 8</vt:lpstr>
      <vt:lpstr>Slide 9</vt:lpstr>
      <vt:lpstr>Root development:4 leaf stage, 1 tiller</vt:lpstr>
      <vt:lpstr>P Deficiency Symptoms- Corn</vt:lpstr>
      <vt:lpstr>Slide 12</vt:lpstr>
      <vt:lpstr>Slide 13</vt:lpstr>
      <vt:lpstr>Slide 14</vt:lpstr>
      <vt:lpstr>Slide 15</vt:lpstr>
      <vt:lpstr>Corn, Grain Sorghum and Wheat P Sufficiency </vt:lpstr>
      <vt:lpstr>Slide 17</vt:lpstr>
      <vt:lpstr>Slide 18</vt:lpstr>
      <vt:lpstr>Slide 19</vt:lpstr>
      <vt:lpstr>Slide 20</vt:lpstr>
      <vt:lpstr>Long-term Corn Fertility </vt:lpstr>
      <vt:lpstr>Long-term Corn Fertility</vt:lpstr>
      <vt:lpstr>Slide 23</vt:lpstr>
      <vt:lpstr>Slide 24</vt:lpstr>
      <vt:lpstr>Slide 25</vt:lpstr>
      <vt:lpstr>Slide 26</vt:lpstr>
      <vt:lpstr>Potassium</vt:lpstr>
      <vt:lpstr>Potassium</vt:lpstr>
      <vt:lpstr>Potassium Deficiency</vt:lpstr>
      <vt:lpstr>Readily Available K</vt:lpstr>
      <vt:lpstr>Unavailable K</vt:lpstr>
      <vt:lpstr>Potassium Recommendation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Fertility recommendations </dc:title>
  <dc:creator>Ruiz Diaz Dorivar</dc:creator>
  <cp:lastModifiedBy>Ruiz Diaz Dorivar</cp:lastModifiedBy>
  <cp:revision>122</cp:revision>
  <dcterms:created xsi:type="dcterms:W3CDTF">2009-01-21T02:34:38Z</dcterms:created>
  <dcterms:modified xsi:type="dcterms:W3CDTF">2009-02-25T19:37:40Z</dcterms:modified>
</cp:coreProperties>
</file>